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91" r:id="rId3"/>
    <p:sldId id="338" r:id="rId4"/>
    <p:sldId id="340" r:id="rId5"/>
    <p:sldId id="292" r:id="rId6"/>
    <p:sldId id="334" r:id="rId7"/>
    <p:sldId id="336" r:id="rId8"/>
    <p:sldId id="337" r:id="rId9"/>
    <p:sldId id="333" r:id="rId10"/>
    <p:sldId id="314" r:id="rId11"/>
    <p:sldId id="325" r:id="rId12"/>
    <p:sldId id="313" r:id="rId13"/>
    <p:sldId id="326" r:id="rId14"/>
    <p:sldId id="327" r:id="rId15"/>
    <p:sldId id="328" r:id="rId16"/>
    <p:sldId id="329" r:id="rId17"/>
    <p:sldId id="330" r:id="rId18"/>
    <p:sldId id="335" r:id="rId19"/>
    <p:sldId id="339" r:id="rId20"/>
    <p:sldId id="33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876" autoAdjust="0"/>
  </p:normalViewPr>
  <p:slideViewPr>
    <p:cSldViewPr snapToGrid="0">
      <p:cViewPr>
        <p:scale>
          <a:sx n="85" d="100"/>
          <a:sy n="85" d="100"/>
        </p:scale>
        <p:origin x="-6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B9A7B-0774-483F-8B4F-7832019E881E}" type="datetimeFigureOut">
              <a:rPr lang="en-IN" smtClean="0"/>
              <a:t>19-03-2022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5F251-B49A-4048-AE59-DD4922F001F7}" type="slidenum">
              <a:rPr lang="en-IN" smtClean="0"/>
              <a:t>‹#›</a:t>
            </a:fld>
            <a:endParaRPr lang="en-IN"/>
          </a:p>
        </p:txBody>
      </p:sp>
    </p:spTree>
    <p:extLst>
      <p:ext uri="{BB962C8B-B14F-4D97-AF65-F5344CB8AC3E}">
        <p14:creationId xmlns:p14="http://schemas.microsoft.com/office/powerpoint/2010/main" val="3636479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ppt contains</a:t>
            </a:r>
          </a:p>
        </p:txBody>
      </p:sp>
      <p:sp>
        <p:nvSpPr>
          <p:cNvPr id="4" name="Slide Number Placeholder 3"/>
          <p:cNvSpPr>
            <a:spLocks noGrp="1"/>
          </p:cNvSpPr>
          <p:nvPr>
            <p:ph type="sldNum" sz="quarter" idx="5"/>
          </p:nvPr>
        </p:nvSpPr>
        <p:spPr/>
        <p:txBody>
          <a:bodyPr/>
          <a:lstStyle/>
          <a:p>
            <a:fld id="{EA8D7F48-6835-4BA4-B417-6D1F447ABB3A}" type="slidenum">
              <a:rPr lang="en-IN" smtClean="0"/>
              <a:t>2</a:t>
            </a:fld>
            <a:endParaRPr lang="en-IN"/>
          </a:p>
        </p:txBody>
      </p:sp>
    </p:spTree>
    <p:extLst>
      <p:ext uri="{BB962C8B-B14F-4D97-AF65-F5344CB8AC3E}">
        <p14:creationId xmlns:p14="http://schemas.microsoft.com/office/powerpoint/2010/main" val="1212212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we use the segmented part of the cropped image </a:t>
            </a:r>
          </a:p>
        </p:txBody>
      </p:sp>
      <p:sp>
        <p:nvSpPr>
          <p:cNvPr id="4" name="Slide Number Placeholder 3"/>
          <p:cNvSpPr>
            <a:spLocks noGrp="1"/>
          </p:cNvSpPr>
          <p:nvPr>
            <p:ph type="sldNum" sz="quarter" idx="5"/>
          </p:nvPr>
        </p:nvSpPr>
        <p:spPr/>
        <p:txBody>
          <a:bodyPr/>
          <a:lstStyle/>
          <a:p>
            <a:fld id="{9F35F251-B49A-4048-AE59-DD4922F001F7}" type="slidenum">
              <a:rPr lang="en-IN" smtClean="0"/>
              <a:t>17</a:t>
            </a:fld>
            <a:endParaRPr lang="en-IN"/>
          </a:p>
        </p:txBody>
      </p:sp>
    </p:spTree>
    <p:extLst>
      <p:ext uri="{BB962C8B-B14F-4D97-AF65-F5344CB8AC3E}">
        <p14:creationId xmlns:p14="http://schemas.microsoft.com/office/powerpoint/2010/main" val="155600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Helps in recognizing Marathon runner bib number thus helps in ranking players and also extend help in security of an event</a:t>
            </a:r>
          </a:p>
          <a:p>
            <a:r>
              <a:rPr lang="en-IN" dirty="0"/>
              <a:t>Automatic KYC by providing valid identity card </a:t>
            </a:r>
          </a:p>
          <a:p>
            <a:r>
              <a:rPr lang="en-IN" dirty="0"/>
              <a:t>Automatic Data Entry </a:t>
            </a:r>
          </a:p>
          <a:p>
            <a:r>
              <a:rPr lang="en-IN" dirty="0"/>
              <a:t>Automatic payment by recognizing car licence plate </a:t>
            </a:r>
          </a:p>
        </p:txBody>
      </p:sp>
      <p:sp>
        <p:nvSpPr>
          <p:cNvPr id="4" name="Slide Number Placeholder 3"/>
          <p:cNvSpPr>
            <a:spLocks noGrp="1"/>
          </p:cNvSpPr>
          <p:nvPr>
            <p:ph type="sldNum" sz="quarter" idx="5"/>
          </p:nvPr>
        </p:nvSpPr>
        <p:spPr/>
        <p:txBody>
          <a:bodyPr/>
          <a:lstStyle/>
          <a:p>
            <a:fld id="{9F35F251-B49A-4048-AE59-DD4922F001F7}" type="slidenum">
              <a:rPr lang="en-IN" smtClean="0"/>
              <a:t>18</a:t>
            </a:fld>
            <a:endParaRPr lang="en-IN"/>
          </a:p>
        </p:txBody>
      </p:sp>
    </p:spTree>
    <p:extLst>
      <p:ext uri="{BB962C8B-B14F-4D97-AF65-F5344CB8AC3E}">
        <p14:creationId xmlns:p14="http://schemas.microsoft.com/office/powerpoint/2010/main" val="177061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the consumer makes a complaint about the amount charged and when the registered consumption differs significantly from that consumer’s average. This offline checking is known to be a laborious task</a:t>
            </a:r>
            <a:endParaRPr lang="en-IN" dirty="0"/>
          </a:p>
        </p:txBody>
      </p:sp>
      <p:sp>
        <p:nvSpPr>
          <p:cNvPr id="4" name="Slide Number Placeholder 3"/>
          <p:cNvSpPr>
            <a:spLocks noGrp="1"/>
          </p:cNvSpPr>
          <p:nvPr>
            <p:ph type="sldNum" sz="quarter" idx="5"/>
          </p:nvPr>
        </p:nvSpPr>
        <p:spPr/>
        <p:txBody>
          <a:bodyPr/>
          <a:lstStyle/>
          <a:p>
            <a:fld id="{9F35F251-B49A-4048-AE59-DD4922F001F7}" type="slidenum">
              <a:rPr lang="en-IN" smtClean="0"/>
              <a:t>3</a:t>
            </a:fld>
            <a:endParaRPr lang="en-IN"/>
          </a:p>
        </p:txBody>
      </p:sp>
    </p:spTree>
    <p:extLst>
      <p:ext uri="{BB962C8B-B14F-4D97-AF65-F5344CB8AC3E}">
        <p14:creationId xmlns:p14="http://schemas.microsoft.com/office/powerpoint/2010/main" val="24264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are various work people have done in this area for example</a:t>
            </a:r>
          </a:p>
        </p:txBody>
      </p:sp>
      <p:sp>
        <p:nvSpPr>
          <p:cNvPr id="4" name="Slide Number Placeholder 3"/>
          <p:cNvSpPr>
            <a:spLocks noGrp="1"/>
          </p:cNvSpPr>
          <p:nvPr>
            <p:ph type="sldNum" sz="quarter" idx="5"/>
          </p:nvPr>
        </p:nvSpPr>
        <p:spPr/>
        <p:txBody>
          <a:bodyPr/>
          <a:lstStyle/>
          <a:p>
            <a:fld id="{EA8D7F48-6835-4BA4-B417-6D1F447ABB3A}" type="slidenum">
              <a:rPr lang="en-IN" smtClean="0"/>
              <a:t>5</a:t>
            </a:fld>
            <a:endParaRPr lang="en-IN"/>
          </a:p>
        </p:txBody>
      </p:sp>
    </p:spTree>
    <p:extLst>
      <p:ext uri="{BB962C8B-B14F-4D97-AF65-F5344CB8AC3E}">
        <p14:creationId xmlns:p14="http://schemas.microsoft.com/office/powerpoint/2010/main" val="203344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pipeline of the proposed AMR system. Given an input image, the counter region is located using a modified version of the Fast-YOLOv4 model. Then, in a single forward pass of the proposed CDCC-NET, the cropped counter is classified as legible/operational or illegible/faulty and the position (x, y) of each of its corners is predicted. Finally, illegible counters are rejected, whereas legible ones are rectified and fed into our recognition network, called Fast-OCR</a:t>
            </a:r>
            <a:endParaRPr lang="en-IN" dirty="0"/>
          </a:p>
          <a:p>
            <a:endParaRPr lang="en-IN" dirty="0"/>
          </a:p>
        </p:txBody>
      </p:sp>
      <p:sp>
        <p:nvSpPr>
          <p:cNvPr id="4" name="Slide Number Placeholder 3"/>
          <p:cNvSpPr>
            <a:spLocks noGrp="1"/>
          </p:cNvSpPr>
          <p:nvPr>
            <p:ph type="sldNum" sz="quarter" idx="5"/>
          </p:nvPr>
        </p:nvSpPr>
        <p:spPr/>
        <p:txBody>
          <a:bodyPr/>
          <a:lstStyle/>
          <a:p>
            <a:fld id="{9F35F251-B49A-4048-AE59-DD4922F001F7}" type="slidenum">
              <a:rPr lang="en-IN" smtClean="0"/>
              <a:t>6</a:t>
            </a:fld>
            <a:endParaRPr lang="en-IN"/>
          </a:p>
        </p:txBody>
      </p:sp>
    </p:spTree>
    <p:extLst>
      <p:ext uri="{BB962C8B-B14F-4D97-AF65-F5344CB8AC3E}">
        <p14:creationId xmlns:p14="http://schemas.microsoft.com/office/powerpoint/2010/main" val="2240925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dirty="0"/>
              <a:t>UFPR-AMR is a </a:t>
            </a:r>
            <a:r>
              <a:rPr lang="en-US" sz="1200" b="0" i="0" u="none" strike="noStrike" baseline="0" dirty="0">
                <a:latin typeface="NimbusRomNo9L-Regu"/>
              </a:rPr>
              <a:t>public dataset for AMR with </a:t>
            </a:r>
            <a:r>
              <a:rPr lang="en-US" sz="1200" b="0" i="0" u="none" strike="noStrike" baseline="0" dirty="0">
                <a:latin typeface="CMR12"/>
              </a:rPr>
              <a:t>2</a:t>
            </a:r>
            <a:r>
              <a:rPr lang="en-US" sz="1200" b="0" i="0" u="none" strike="noStrike" baseline="0" dirty="0">
                <a:latin typeface="NimbusRomNo9L-Regu"/>
              </a:rPr>
              <a:t>,</a:t>
            </a:r>
            <a:r>
              <a:rPr lang="en-US" sz="1200" b="0" i="0" u="none" strike="noStrike" baseline="0" dirty="0">
                <a:latin typeface="CMR12"/>
              </a:rPr>
              <a:t>000 </a:t>
            </a:r>
            <a:r>
              <a:rPr lang="en-US" sz="1200" b="0" i="0" u="none" strike="noStrike" baseline="0" dirty="0">
                <a:latin typeface="NimbusRomNo9L-Regu"/>
              </a:rPr>
              <a:t>fully and manually annotated images/meters</a:t>
            </a:r>
            <a:endParaRPr lang="en-US" dirty="0"/>
          </a:p>
          <a:p>
            <a:r>
              <a:rPr lang="en-US" dirty="0"/>
              <a:t>CR-NET is a YOLO-based model proposed for license plate character detection and recognition</a:t>
            </a:r>
          </a:p>
          <a:p>
            <a:r>
              <a:rPr lang="en-US" dirty="0"/>
              <a:t>Multi-Task and CRNN are segmentation-free approaches designed respectively for the recognition of license plates and scene text</a:t>
            </a:r>
          </a:p>
        </p:txBody>
      </p:sp>
      <p:sp>
        <p:nvSpPr>
          <p:cNvPr id="4" name="Slide Number Placeholder 3"/>
          <p:cNvSpPr>
            <a:spLocks noGrp="1"/>
          </p:cNvSpPr>
          <p:nvPr>
            <p:ph type="sldNum" sz="quarter" idx="5"/>
          </p:nvPr>
        </p:nvSpPr>
        <p:spPr/>
        <p:txBody>
          <a:bodyPr/>
          <a:lstStyle/>
          <a:p>
            <a:fld id="{9F35F251-B49A-4048-AE59-DD4922F001F7}" type="slidenum">
              <a:rPr lang="en-IN" smtClean="0"/>
              <a:t>7</a:t>
            </a:fld>
            <a:endParaRPr lang="en-IN"/>
          </a:p>
        </p:txBody>
      </p:sp>
    </p:spTree>
    <p:extLst>
      <p:ext uri="{BB962C8B-B14F-4D97-AF65-F5344CB8AC3E}">
        <p14:creationId xmlns:p14="http://schemas.microsoft.com/office/powerpoint/2010/main" val="2156750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Since I have to use yolo so I have to save the label image in yolo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DC1C6"/>
                </a:solidFill>
                <a:effectLst/>
                <a:latin typeface="arial" panose="020B0604020202020204" pitchFamily="34" charset="0"/>
              </a:rPr>
              <a:t>This format </a:t>
            </a:r>
            <a:r>
              <a:rPr lang="en-US" b="1" i="0" dirty="0">
                <a:solidFill>
                  <a:srgbClr val="BDC1C6"/>
                </a:solidFill>
                <a:effectLst/>
                <a:latin typeface="arial" panose="020B0604020202020204" pitchFamily="34" charset="0"/>
              </a:rPr>
              <a:t>contains one text file per image (containing the annotations and a numeric representation of the label) and a </a:t>
            </a:r>
            <a:r>
              <a:rPr lang="en-US" b="1" i="0" dirty="0" err="1">
                <a:solidFill>
                  <a:srgbClr val="BDC1C6"/>
                </a:solidFill>
                <a:effectLst/>
                <a:latin typeface="arial" panose="020B0604020202020204" pitchFamily="34" charset="0"/>
              </a:rPr>
              <a:t>labelmap</a:t>
            </a:r>
            <a:r>
              <a:rPr lang="en-US" b="1" i="0" dirty="0">
                <a:solidFill>
                  <a:srgbClr val="BDC1C6"/>
                </a:solidFill>
                <a:effectLst/>
                <a:latin typeface="arial" panose="020B0604020202020204" pitchFamily="34" charset="0"/>
              </a:rPr>
              <a:t> which maps the numeric IDs to human readable strings</a:t>
            </a:r>
            <a:r>
              <a:rPr lang="en-US" b="0" i="0" dirty="0">
                <a:solidFill>
                  <a:srgbClr val="BDC1C6"/>
                </a:solidFill>
                <a:effectLst/>
                <a:latin typeface="arial" panose="020B0604020202020204" pitchFamily="34" charset="0"/>
              </a:rPr>
              <a:t>.</a:t>
            </a:r>
            <a:endParaRPr lang="en-IN" dirty="0"/>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There are other format such as pascal VOC (Visual Object Challenge) also there to use.</a:t>
            </a:r>
          </a:p>
        </p:txBody>
      </p:sp>
      <p:sp>
        <p:nvSpPr>
          <p:cNvPr id="4" name="Slide Number Placeholder 3"/>
          <p:cNvSpPr>
            <a:spLocks noGrp="1"/>
          </p:cNvSpPr>
          <p:nvPr>
            <p:ph type="sldNum" sz="quarter" idx="5"/>
          </p:nvPr>
        </p:nvSpPr>
        <p:spPr/>
        <p:txBody>
          <a:bodyPr/>
          <a:lstStyle/>
          <a:p>
            <a:fld id="{9F35F251-B49A-4048-AE59-DD4922F001F7}" type="slidenum">
              <a:rPr lang="en-IN" smtClean="0"/>
              <a:t>10</a:t>
            </a:fld>
            <a:endParaRPr lang="en-IN"/>
          </a:p>
        </p:txBody>
      </p:sp>
    </p:spTree>
    <p:extLst>
      <p:ext uri="{BB962C8B-B14F-4D97-AF65-F5344CB8AC3E}">
        <p14:creationId xmlns:p14="http://schemas.microsoft.com/office/powerpoint/2010/main" val="3947453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above examples shows that the model is detecting number area </a:t>
            </a:r>
            <a:r>
              <a:rPr lang="en-IN" dirty="0" err="1"/>
              <a:t>correctlt</a:t>
            </a:r>
            <a:r>
              <a:rPr lang="en-IN" dirty="0"/>
              <a:t>  whether it be a sharp or blur image</a:t>
            </a:r>
          </a:p>
        </p:txBody>
      </p:sp>
      <p:sp>
        <p:nvSpPr>
          <p:cNvPr id="4" name="Slide Number Placeholder 3"/>
          <p:cNvSpPr>
            <a:spLocks noGrp="1"/>
          </p:cNvSpPr>
          <p:nvPr>
            <p:ph type="sldNum" sz="quarter" idx="5"/>
          </p:nvPr>
        </p:nvSpPr>
        <p:spPr/>
        <p:txBody>
          <a:bodyPr/>
          <a:lstStyle/>
          <a:p>
            <a:fld id="{9F35F251-B49A-4048-AE59-DD4922F001F7}" type="slidenum">
              <a:rPr lang="en-IN" smtClean="0"/>
              <a:t>14</a:t>
            </a:fld>
            <a:endParaRPr lang="en-IN"/>
          </a:p>
        </p:txBody>
      </p:sp>
    </p:spTree>
    <p:extLst>
      <p:ext uri="{BB962C8B-B14F-4D97-AF65-F5344CB8AC3E}">
        <p14:creationId xmlns:p14="http://schemas.microsoft.com/office/powerpoint/2010/main" val="137834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worth noting that for small training and testing dataset the model performing fairly well as the precision, recall, F1 score are 100%</a:t>
            </a:r>
          </a:p>
          <a:p>
            <a:r>
              <a:rPr lang="en-IN" dirty="0"/>
              <a:t>Where </a:t>
            </a:r>
            <a:r>
              <a:rPr lang="en-IN" dirty="0" err="1"/>
              <a:t>prec</a:t>
            </a:r>
            <a:r>
              <a:rPr lang="en-IN" dirty="0"/>
              <a:t>  and </a:t>
            </a:r>
            <a:r>
              <a:rPr lang="en-IN" dirty="0" err="1"/>
              <a:t>IoU</a:t>
            </a:r>
            <a:r>
              <a:rPr lang="en-IN" dirty="0"/>
              <a:t>( Intersection over Union) is  78.88%</a:t>
            </a:r>
          </a:p>
          <a:p>
            <a:endParaRPr lang="en-IN" dirty="0"/>
          </a:p>
        </p:txBody>
      </p:sp>
      <p:sp>
        <p:nvSpPr>
          <p:cNvPr id="4" name="Slide Number Placeholder 3"/>
          <p:cNvSpPr>
            <a:spLocks noGrp="1"/>
          </p:cNvSpPr>
          <p:nvPr>
            <p:ph type="sldNum" sz="quarter" idx="5"/>
          </p:nvPr>
        </p:nvSpPr>
        <p:spPr/>
        <p:txBody>
          <a:bodyPr/>
          <a:lstStyle/>
          <a:p>
            <a:fld id="{9F35F251-B49A-4048-AE59-DD4922F001F7}" type="slidenum">
              <a:rPr lang="en-IN" smtClean="0"/>
              <a:t>15</a:t>
            </a:fld>
            <a:endParaRPr lang="en-IN"/>
          </a:p>
        </p:txBody>
      </p:sp>
    </p:spTree>
    <p:extLst>
      <p:ext uri="{BB962C8B-B14F-4D97-AF65-F5344CB8AC3E}">
        <p14:creationId xmlns:p14="http://schemas.microsoft.com/office/powerpoint/2010/main" val="441726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Next step in my project is digit segmentation and digit recognition</a:t>
            </a:r>
          </a:p>
          <a:p>
            <a:r>
              <a:rPr lang="en-US" b="0" i="0" dirty="0">
                <a:solidFill>
                  <a:srgbClr val="222222"/>
                </a:solidFill>
                <a:effectLst/>
                <a:latin typeface="Lato" panose="020F0502020204030203" pitchFamily="34" charset="0"/>
              </a:rPr>
              <a:t>Image Segmentation helps to obtain the region of interest (ROI) from the image</a:t>
            </a:r>
          </a:p>
          <a:p>
            <a:r>
              <a:rPr lang="en-US" b="0" i="0" dirty="0">
                <a:solidFill>
                  <a:srgbClr val="222222"/>
                </a:solidFill>
                <a:effectLst/>
                <a:latin typeface="Lato" panose="020F0502020204030203" pitchFamily="34" charset="0"/>
              </a:rPr>
              <a:t>It is done based on the image properties like similarity, discontinuity</a:t>
            </a:r>
            <a:endParaRPr lang="en-IN" dirty="0"/>
          </a:p>
        </p:txBody>
      </p:sp>
      <p:sp>
        <p:nvSpPr>
          <p:cNvPr id="4" name="Slide Number Placeholder 3"/>
          <p:cNvSpPr>
            <a:spLocks noGrp="1"/>
          </p:cNvSpPr>
          <p:nvPr>
            <p:ph type="sldNum" sz="quarter" idx="5"/>
          </p:nvPr>
        </p:nvSpPr>
        <p:spPr/>
        <p:txBody>
          <a:bodyPr/>
          <a:lstStyle/>
          <a:p>
            <a:fld id="{9F35F251-B49A-4048-AE59-DD4922F001F7}" type="slidenum">
              <a:rPr lang="en-IN" smtClean="0"/>
              <a:t>16</a:t>
            </a:fld>
            <a:endParaRPr lang="en-IN"/>
          </a:p>
        </p:txBody>
      </p:sp>
    </p:spTree>
    <p:extLst>
      <p:ext uri="{BB962C8B-B14F-4D97-AF65-F5344CB8AC3E}">
        <p14:creationId xmlns:p14="http://schemas.microsoft.com/office/powerpoint/2010/main" val="306314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4A9F-6595-42C0-AD27-EA4EE7753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BDA79F-A788-4C5A-A6E2-BBDB0B55B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163854-44CE-4AF1-831A-B40C86EBD000}"/>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82F9AB6B-B95B-41EC-B237-FFABCA7A2E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7B67D8-54DF-4FA7-A4FD-6969535AEF3B}"/>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219009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D64D-C794-4C85-A9B1-CB75B1BE56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0430D2-FC3A-4F48-93A5-AB769E84B7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E8E361-EE1A-4A51-89DC-B2B47C45570B}"/>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174E5A06-FCCC-4416-9533-778E5C0AF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4556F-172B-46C3-93D6-9828DA442ED5}"/>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181436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1908A7-9DD7-4093-A57A-05B4A64851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EDBB3F-D141-481D-A60E-4ADDDE8806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5290CA-2BC4-4C89-B047-B2B2249EAC4E}"/>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BE26DC13-003F-4597-B235-B6085F3D9F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8325CE-686E-4FA6-8162-B78179902660}"/>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140179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4D40-A9EB-4BBF-B862-EDB37E433C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118C33-E920-47B2-9EFB-EFF07420C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87F7E4-1E4D-468F-A892-2866E476CBE6}"/>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B05C815E-C8E9-4E56-908E-C319CBB2D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37EB3D-04E9-4AEF-8B5D-7993CD8BA874}"/>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3770568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0C232-2FD5-4316-8121-EC64CCDF0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176E4CB-DA83-476F-9C86-BE370DD6F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81D646-B1AB-481B-93C8-94326C6AA096}"/>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7753F660-E1EF-4990-BE4E-CF331F507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F93E2C-4789-45B1-8FB6-E77AB5EDA0DD}"/>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209239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EDEC-9BA8-4CD9-B48B-3B55899BD9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4E55F6-6500-4D43-BF7F-327C80C4A8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D5E382-B7D2-48ED-A791-404B9D494D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A0C402-8C76-4F62-92FB-3B08F322E7F0}"/>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6" name="Footer Placeholder 5">
            <a:extLst>
              <a:ext uri="{FF2B5EF4-FFF2-40B4-BE49-F238E27FC236}">
                <a16:creationId xmlns:a16="http://schemas.microsoft.com/office/drawing/2014/main" id="{588260D3-3D76-4AEF-85D4-1A6A791F7A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45FF7F-B837-45F3-AEA9-DF8356BC6877}"/>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799736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7354-5186-4855-BD55-D77A627113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C78AB3-1AFA-4D49-B13A-FA1A208AC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10BDF-A0D1-4155-B11A-EF2E55321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D7D315-F90A-4C5B-8289-B89568D59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06FAC-64FD-4249-9DC3-2AFA4D035A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D783BA-4316-4FB8-91C8-98ACE6950796}"/>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8" name="Footer Placeholder 7">
            <a:extLst>
              <a:ext uri="{FF2B5EF4-FFF2-40B4-BE49-F238E27FC236}">
                <a16:creationId xmlns:a16="http://schemas.microsoft.com/office/drawing/2014/main" id="{8B15D7EA-B25A-47BC-B5E1-BFDA65EBA6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180D89-C670-481D-8002-52774275CE09}"/>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216119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EB83-0E34-4140-8B85-5F45BA6A58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373C49D-DB4F-4AB6-818E-B4140F7F0A5E}"/>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4" name="Footer Placeholder 3">
            <a:extLst>
              <a:ext uri="{FF2B5EF4-FFF2-40B4-BE49-F238E27FC236}">
                <a16:creationId xmlns:a16="http://schemas.microsoft.com/office/drawing/2014/main" id="{74877B0E-E5D7-4BCE-AC38-41CAB7E2BB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41D894-B234-4A4E-A49F-F021338E05CD}"/>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175205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DC64C4-52D6-4EB5-BF87-6AA146F884F6}"/>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3" name="Footer Placeholder 2">
            <a:extLst>
              <a:ext uri="{FF2B5EF4-FFF2-40B4-BE49-F238E27FC236}">
                <a16:creationId xmlns:a16="http://schemas.microsoft.com/office/drawing/2014/main" id="{4D667780-3A8F-4E0F-B8BD-E850AC66EB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C0AED0-6B38-4018-B1C3-905B2EEF7913}"/>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67360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9138-C059-419C-A635-0A0080C90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90F1545-5520-4F5B-BE4E-0CF28B665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9B8052-C89F-4A89-B865-FDE88F83C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E5746-6354-4F5C-9121-E0977A10AFC3}"/>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6" name="Footer Placeholder 5">
            <a:extLst>
              <a:ext uri="{FF2B5EF4-FFF2-40B4-BE49-F238E27FC236}">
                <a16:creationId xmlns:a16="http://schemas.microsoft.com/office/drawing/2014/main" id="{85B109E5-42D3-4FCF-9F18-FE5FFE5CF8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5EA983-D2B9-4A2B-BFB2-E26E792F9CE5}"/>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145157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7C21-E600-49E6-B553-B33A830D9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FB0646-01E0-4016-9B65-1DD36C13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8A8297-333E-4804-973C-EAE109A0A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3F55D-D9D4-4B23-BFCA-F834FAC3CF42}"/>
              </a:ext>
            </a:extLst>
          </p:cNvPr>
          <p:cNvSpPr>
            <a:spLocks noGrp="1"/>
          </p:cNvSpPr>
          <p:nvPr>
            <p:ph type="dt" sz="half" idx="10"/>
          </p:nvPr>
        </p:nvSpPr>
        <p:spPr/>
        <p:txBody>
          <a:bodyPr/>
          <a:lstStyle/>
          <a:p>
            <a:fld id="{7AC5E124-DB67-43B2-BD6E-CB3BC8E4ACA6}" type="datetimeFigureOut">
              <a:rPr lang="en-IN" smtClean="0"/>
              <a:t>19-03-2022</a:t>
            </a:fld>
            <a:endParaRPr lang="en-IN"/>
          </a:p>
        </p:txBody>
      </p:sp>
      <p:sp>
        <p:nvSpPr>
          <p:cNvPr id="6" name="Footer Placeholder 5">
            <a:extLst>
              <a:ext uri="{FF2B5EF4-FFF2-40B4-BE49-F238E27FC236}">
                <a16:creationId xmlns:a16="http://schemas.microsoft.com/office/drawing/2014/main" id="{011C5399-EDA2-47AE-A2EB-D22D9E8339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3FF284-740B-4A99-B256-4127EA087AAB}"/>
              </a:ext>
            </a:extLst>
          </p:cNvPr>
          <p:cNvSpPr>
            <a:spLocks noGrp="1"/>
          </p:cNvSpPr>
          <p:nvPr>
            <p:ph type="sldNum" sz="quarter" idx="12"/>
          </p:nvPr>
        </p:nvSpPr>
        <p:spPr/>
        <p:txBody>
          <a:bodyPr/>
          <a:lstStyle/>
          <a:p>
            <a:fld id="{2B5AC7AC-3415-476B-8D69-806EA52F74B8}" type="slidenum">
              <a:rPr lang="en-IN" smtClean="0"/>
              <a:t>‹#›</a:t>
            </a:fld>
            <a:endParaRPr lang="en-IN"/>
          </a:p>
        </p:txBody>
      </p:sp>
    </p:spTree>
    <p:extLst>
      <p:ext uri="{BB962C8B-B14F-4D97-AF65-F5344CB8AC3E}">
        <p14:creationId xmlns:p14="http://schemas.microsoft.com/office/powerpoint/2010/main" val="134263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064A6-16C5-418A-A27E-C50E844BA8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5F9FD0-3F6F-49B1-8A5F-55FBC45FD5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E200D-E9B8-4711-8404-9A20B10C34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5E124-DB67-43B2-BD6E-CB3BC8E4ACA6}" type="datetimeFigureOut">
              <a:rPr lang="en-IN" smtClean="0"/>
              <a:t>19-03-2022</a:t>
            </a:fld>
            <a:endParaRPr lang="en-IN"/>
          </a:p>
        </p:txBody>
      </p:sp>
      <p:sp>
        <p:nvSpPr>
          <p:cNvPr id="5" name="Footer Placeholder 4">
            <a:extLst>
              <a:ext uri="{FF2B5EF4-FFF2-40B4-BE49-F238E27FC236}">
                <a16:creationId xmlns:a16="http://schemas.microsoft.com/office/drawing/2014/main" id="{1B3D7A7A-5041-4921-B9D7-2B0D373962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45AA4E-203E-4482-AD30-6A2285A62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AC7AC-3415-476B-8D69-806EA52F74B8}" type="slidenum">
              <a:rPr lang="en-IN" smtClean="0"/>
              <a:t>‹#›</a:t>
            </a:fld>
            <a:endParaRPr lang="en-IN"/>
          </a:p>
        </p:txBody>
      </p:sp>
    </p:spTree>
    <p:extLst>
      <p:ext uri="{BB962C8B-B14F-4D97-AF65-F5344CB8AC3E}">
        <p14:creationId xmlns:p14="http://schemas.microsoft.com/office/powerpoint/2010/main" val="3440065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664BEFA-5D26-4850-81E9-25ABF7325111}"/>
              </a:ext>
            </a:extLst>
          </p:cNvPr>
          <p:cNvSpPr>
            <a:spLocks noGrp="1"/>
          </p:cNvSpPr>
          <p:nvPr>
            <p:ph type="subTitle" idx="1"/>
          </p:nvPr>
        </p:nvSpPr>
        <p:spPr>
          <a:xfrm>
            <a:off x="444843" y="2857413"/>
            <a:ext cx="11566182" cy="3601052"/>
          </a:xfrm>
        </p:spPr>
        <p:txBody>
          <a:bodyPr>
            <a:normAutofit/>
          </a:bodyPr>
          <a:lstStyle/>
          <a:p>
            <a:endParaRPr lang="en-IN" dirty="0">
              <a:latin typeface="Times New Roman" panose="02020603050405020304" pitchFamily="18" charset="0"/>
              <a:cs typeface="Times New Roman" panose="02020603050405020304" pitchFamily="18" charset="0"/>
            </a:endParaRPr>
          </a:p>
          <a:p>
            <a:pPr algn="just">
              <a:lnSpc>
                <a:spcPct val="100000"/>
              </a:lnSpc>
              <a:spcBef>
                <a:spcPts val="335"/>
              </a:spcBef>
            </a:pPr>
            <a:r>
              <a:rPr lang="en-US" spc="-30" dirty="0">
                <a:latin typeface="Times New Roman" panose="02020603050405020304" pitchFamily="18" charset="0"/>
                <a:cs typeface="Times New Roman" panose="02020603050405020304" pitchFamily="18" charset="0"/>
              </a:rPr>
              <a:t>Presenter								</a:t>
            </a:r>
            <a:r>
              <a:rPr lang="en-IN" spc="-55" dirty="0">
                <a:latin typeface="Times New Roman" panose="02020603050405020304" pitchFamily="18" charset="0"/>
                <a:cs typeface="Times New Roman" panose="02020603050405020304" pitchFamily="18" charset="0"/>
              </a:rPr>
              <a:t>Supervisor           </a:t>
            </a:r>
          </a:p>
          <a:p>
            <a:pPr algn="just">
              <a:lnSpc>
                <a:spcPct val="100000"/>
              </a:lnSpc>
              <a:spcBef>
                <a:spcPts val="335"/>
              </a:spcBef>
            </a:pPr>
            <a:r>
              <a:rPr lang="en-US" b="1" spc="-30" dirty="0">
                <a:latin typeface="Times New Roman" panose="02020603050405020304" pitchFamily="18" charset="0"/>
                <a:cs typeface="Times New Roman" panose="02020603050405020304" pitchFamily="18" charset="0"/>
              </a:rPr>
              <a:t>Harsh Gupta 		</a:t>
            </a:r>
            <a:r>
              <a:rPr lang="en-IN" b="1" spc="-25" dirty="0">
                <a:latin typeface="Times New Roman" panose="02020603050405020304" pitchFamily="18" charset="0"/>
                <a:cs typeface="Times New Roman" panose="02020603050405020304" pitchFamily="18" charset="0"/>
              </a:rPr>
              <a:t>						Dr. </a:t>
            </a:r>
            <a:r>
              <a:rPr lang="en-IN" b="1" spc="-30" dirty="0">
                <a:latin typeface="Times New Roman" panose="02020603050405020304" pitchFamily="18" charset="0"/>
                <a:cs typeface="Times New Roman" panose="02020603050405020304" pitchFamily="18" charset="0"/>
              </a:rPr>
              <a:t>Nidhi</a:t>
            </a:r>
            <a:r>
              <a:rPr lang="en-IN" b="1" spc="90" dirty="0">
                <a:latin typeface="Times New Roman" panose="02020603050405020304" pitchFamily="18" charset="0"/>
                <a:cs typeface="Times New Roman" panose="02020603050405020304" pitchFamily="18" charset="0"/>
              </a:rPr>
              <a:t> </a:t>
            </a:r>
            <a:r>
              <a:rPr lang="en-IN" b="1" spc="-60" dirty="0">
                <a:latin typeface="Times New Roman" panose="02020603050405020304" pitchFamily="18" charset="0"/>
                <a:cs typeface="Times New Roman" panose="02020603050405020304" pitchFamily="18" charset="0"/>
              </a:rPr>
              <a:t>Gupta</a:t>
            </a:r>
            <a:endParaRPr lang="en-US" dirty="0">
              <a:latin typeface="Times New Roman" panose="02020603050405020304" pitchFamily="18" charset="0"/>
              <a:cs typeface="Times New Roman" panose="02020603050405020304" pitchFamily="18" charset="0"/>
            </a:endParaRPr>
          </a:p>
          <a:p>
            <a:pPr algn="just">
              <a:lnSpc>
                <a:spcPct val="100000"/>
              </a:lnSpc>
              <a:spcBef>
                <a:spcPts val="335"/>
              </a:spcBef>
            </a:pPr>
            <a:r>
              <a:rPr lang="en-US" spc="5" dirty="0">
                <a:latin typeface="Times New Roman" panose="02020603050405020304" pitchFamily="18" charset="0"/>
                <a:cs typeface="Times New Roman" panose="02020603050405020304" pitchFamily="18" charset="0"/>
              </a:rPr>
              <a:t>Roll No: </a:t>
            </a:r>
            <a:r>
              <a:rPr lang="en-US" spc="10" dirty="0">
                <a:latin typeface="Times New Roman" panose="02020603050405020304" pitchFamily="18" charset="0"/>
                <a:cs typeface="Times New Roman" panose="02020603050405020304" pitchFamily="18" charset="0"/>
              </a:rPr>
              <a:t>20MMA007	</a:t>
            </a:r>
            <a:r>
              <a:rPr lang="en-IN" spc="-35" dirty="0">
                <a:latin typeface="Times New Roman" panose="02020603050405020304" pitchFamily="18" charset="0"/>
                <a:cs typeface="Times New Roman" panose="02020603050405020304" pitchFamily="18" charset="0"/>
              </a:rPr>
              <a:t>   	         					Assistant</a:t>
            </a:r>
            <a:r>
              <a:rPr lang="en-IN" spc="-5" dirty="0">
                <a:latin typeface="Times New Roman" panose="02020603050405020304" pitchFamily="18" charset="0"/>
                <a:cs typeface="Times New Roman" panose="02020603050405020304" pitchFamily="18" charset="0"/>
              </a:rPr>
              <a:t> </a:t>
            </a:r>
            <a:r>
              <a:rPr lang="en-IN" spc="-50" dirty="0">
                <a:latin typeface="Times New Roman" panose="02020603050405020304" pitchFamily="18" charset="0"/>
                <a:cs typeface="Times New Roman" panose="02020603050405020304" pitchFamily="18" charset="0"/>
              </a:rPr>
              <a:t>Professor</a:t>
            </a:r>
          </a:p>
          <a:p>
            <a:pPr algn="l">
              <a:lnSpc>
                <a:spcPct val="100000"/>
              </a:lnSpc>
              <a:spcBef>
                <a:spcPts val="335"/>
              </a:spcBef>
            </a:pPr>
            <a:endParaRPr lang="en-IN"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endParaRPr lang="en-IN"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endParaRPr lang="en-IN" spc="-55"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r>
              <a:rPr lang="en-US" spc="-55" dirty="0">
                <a:latin typeface="Times New Roman" panose="02020603050405020304" pitchFamily="18" charset="0"/>
                <a:cs typeface="Times New Roman" panose="02020603050405020304" pitchFamily="18" charset="0"/>
              </a:rPr>
              <a:t>Department</a:t>
            </a:r>
            <a:r>
              <a:rPr lang="en-US" spc="20"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rPr>
              <a:t>of</a:t>
            </a:r>
            <a:r>
              <a:rPr lang="en-US" spc="25" dirty="0">
                <a:latin typeface="Times New Roman" panose="02020603050405020304" pitchFamily="18" charset="0"/>
                <a:cs typeface="Times New Roman" panose="02020603050405020304" pitchFamily="18" charset="0"/>
              </a:rPr>
              <a:t> </a:t>
            </a:r>
            <a:r>
              <a:rPr lang="en-US" spc="-40" dirty="0">
                <a:latin typeface="Times New Roman" panose="02020603050405020304" pitchFamily="18" charset="0"/>
                <a:cs typeface="Times New Roman" panose="02020603050405020304" pitchFamily="18" charset="0"/>
              </a:rPr>
              <a:t>Mathematics</a:t>
            </a:r>
            <a:r>
              <a:rPr lang="en-US" spc="25" dirty="0">
                <a:latin typeface="Times New Roman" panose="02020603050405020304" pitchFamily="18" charset="0"/>
                <a:cs typeface="Times New Roman" panose="02020603050405020304" pitchFamily="18" charset="0"/>
              </a:rPr>
              <a:t> </a:t>
            </a:r>
            <a:r>
              <a:rPr lang="en-US" spc="-70" dirty="0">
                <a:latin typeface="Times New Roman" panose="02020603050405020304" pitchFamily="18" charset="0"/>
                <a:cs typeface="Times New Roman" panose="02020603050405020304" pitchFamily="18" charset="0"/>
              </a:rPr>
              <a:t>and</a:t>
            </a:r>
            <a:r>
              <a:rPr lang="en-US" spc="25" dirty="0">
                <a:latin typeface="Times New Roman" panose="02020603050405020304" pitchFamily="18" charset="0"/>
                <a:cs typeface="Times New Roman" panose="02020603050405020304" pitchFamily="18" charset="0"/>
              </a:rPr>
              <a:t> </a:t>
            </a:r>
            <a:r>
              <a:rPr lang="en-US" spc="-30" dirty="0">
                <a:latin typeface="Times New Roman" panose="02020603050405020304" pitchFamily="18" charset="0"/>
                <a:cs typeface="Times New Roman" panose="02020603050405020304" pitchFamily="18" charset="0"/>
              </a:rPr>
              <a:t>Scientific</a:t>
            </a:r>
            <a:r>
              <a:rPr lang="en-US" spc="25"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rPr>
              <a:t>Computing,</a:t>
            </a:r>
          </a:p>
          <a:p>
            <a:pPr marL="376555" marR="5080" indent="-364490" algn="ctr">
              <a:lnSpc>
                <a:spcPts val="1390"/>
              </a:lnSpc>
              <a:spcBef>
                <a:spcPts val="180"/>
              </a:spcBef>
            </a:pPr>
            <a:endParaRPr lang="en-US" dirty="0">
              <a:latin typeface="Times New Roman" panose="02020603050405020304" pitchFamily="18" charset="0"/>
              <a:cs typeface="Times New Roman" panose="02020603050405020304" pitchFamily="18" charset="0"/>
            </a:endParaRPr>
          </a:p>
          <a:p>
            <a:pPr marL="376555" marR="5080" indent="-364490">
              <a:lnSpc>
                <a:spcPts val="1390"/>
              </a:lnSpc>
              <a:spcBef>
                <a:spcPts val="180"/>
              </a:spcBef>
            </a:pPr>
            <a:r>
              <a:rPr lang="en-US" spc="-30" dirty="0">
                <a:latin typeface="Times New Roman" panose="02020603050405020304" pitchFamily="18" charset="0"/>
                <a:cs typeface="Times New Roman" panose="02020603050405020304" pitchFamily="18" charset="0"/>
              </a:rPr>
              <a:t>National</a:t>
            </a:r>
            <a:r>
              <a:rPr lang="en-US" spc="10" dirty="0">
                <a:latin typeface="Times New Roman" panose="02020603050405020304" pitchFamily="18" charset="0"/>
                <a:cs typeface="Times New Roman" panose="02020603050405020304" pitchFamily="18" charset="0"/>
              </a:rPr>
              <a:t> </a:t>
            </a:r>
            <a:r>
              <a:rPr lang="en-US" spc="-45" dirty="0">
                <a:latin typeface="Times New Roman" panose="02020603050405020304" pitchFamily="18" charset="0"/>
                <a:cs typeface="Times New Roman" panose="02020603050405020304" pitchFamily="18" charset="0"/>
              </a:rPr>
              <a:t>Institute</a:t>
            </a:r>
            <a:r>
              <a:rPr lang="en-US" spc="15" dirty="0">
                <a:latin typeface="Times New Roman" panose="02020603050405020304" pitchFamily="18" charset="0"/>
                <a:cs typeface="Times New Roman" panose="02020603050405020304" pitchFamily="18" charset="0"/>
              </a:rPr>
              <a:t> </a:t>
            </a:r>
            <a:r>
              <a:rPr lang="en-US" spc="-50" dirty="0">
                <a:latin typeface="Times New Roman" panose="02020603050405020304" pitchFamily="18" charset="0"/>
                <a:cs typeface="Times New Roman" panose="02020603050405020304" pitchFamily="18" charset="0"/>
              </a:rPr>
              <a:t>of</a:t>
            </a:r>
            <a:r>
              <a:rPr lang="en-US" spc="10" dirty="0">
                <a:latin typeface="Times New Roman" panose="02020603050405020304" pitchFamily="18" charset="0"/>
                <a:cs typeface="Times New Roman" panose="02020603050405020304" pitchFamily="18" charset="0"/>
              </a:rPr>
              <a:t> </a:t>
            </a:r>
            <a:r>
              <a:rPr lang="en-US" spc="-60" dirty="0">
                <a:latin typeface="Times New Roman" panose="02020603050405020304" pitchFamily="18" charset="0"/>
                <a:cs typeface="Times New Roman" panose="02020603050405020304" pitchFamily="18" charset="0"/>
              </a:rPr>
              <a:t>Technology, Hamirpur, HP, India 177005</a:t>
            </a:r>
            <a:endParaRPr lang="en-IN"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E05576D2-85B5-463A-BE7F-9A00E18D206C}"/>
              </a:ext>
            </a:extLst>
          </p:cNvPr>
          <p:cNvSpPr txBox="1">
            <a:spLocks/>
          </p:cNvSpPr>
          <p:nvPr/>
        </p:nvSpPr>
        <p:spPr>
          <a:xfrm>
            <a:off x="1828800" y="598546"/>
            <a:ext cx="9144000" cy="12783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a:solidFill>
                  <a:srgbClr val="7030A0"/>
                </a:solidFill>
                <a:effectLst>
                  <a:outerShdw blurRad="38100" dist="38100" dir="2700000" algn="tl">
                    <a:srgbClr val="000000">
                      <a:alpha val="43137"/>
                    </a:srgbClr>
                  </a:outerShdw>
                </a:effectLst>
              </a:rPr>
              <a:t>          </a:t>
            </a:r>
            <a:endParaRPr lang="en-IN" b="1" u="sng" spc="-300" dirty="0">
              <a:solidFill>
                <a:srgbClr val="7030A0"/>
              </a:solidFill>
              <a:effectLst>
                <a:outerShdw blurRad="38100" dist="38100" dir="2700000" algn="tl">
                  <a:srgbClr val="000000">
                    <a:alpha val="43137"/>
                  </a:srgbClr>
                </a:outerShdw>
              </a:effectLst>
            </a:endParaRPr>
          </a:p>
        </p:txBody>
      </p:sp>
      <p:pic>
        <p:nvPicPr>
          <p:cNvPr id="14" name="object 14">
            <a:extLst>
              <a:ext uri="{FF2B5EF4-FFF2-40B4-BE49-F238E27FC236}">
                <a16:creationId xmlns:a16="http://schemas.microsoft.com/office/drawing/2014/main" id="{226CABB0-74D3-4149-BD40-68FAD2ADBF72}"/>
              </a:ext>
            </a:extLst>
          </p:cNvPr>
          <p:cNvPicPr/>
          <p:nvPr/>
        </p:nvPicPr>
        <p:blipFill>
          <a:blip r:embed="rId2" cstate="print"/>
          <a:stretch>
            <a:fillRect/>
          </a:stretch>
        </p:blipFill>
        <p:spPr>
          <a:xfrm>
            <a:off x="5227792" y="3057125"/>
            <a:ext cx="1280099" cy="1055673"/>
          </a:xfrm>
          <a:prstGeom prst="rect">
            <a:avLst/>
          </a:prstGeom>
        </p:spPr>
      </p:pic>
      <p:sp>
        <p:nvSpPr>
          <p:cNvPr id="4" name="TextBox 3"/>
          <p:cNvSpPr txBox="1"/>
          <p:nvPr/>
        </p:nvSpPr>
        <p:spPr>
          <a:xfrm>
            <a:off x="4969893" y="4112798"/>
            <a:ext cx="1654427" cy="369332"/>
          </a:xfrm>
          <a:prstGeom prst="rect">
            <a:avLst/>
          </a:prstGeom>
          <a:noFill/>
        </p:spPr>
        <p:txBody>
          <a:bodyPr wrap="none" rtlCol="0">
            <a:spAutoFit/>
          </a:bodyPr>
          <a:lstStyle/>
          <a:p>
            <a:r>
              <a:rPr lang="en-IN" dirty="0"/>
              <a:t>March 24, 2022</a:t>
            </a:r>
          </a:p>
        </p:txBody>
      </p:sp>
      <p:sp>
        <p:nvSpPr>
          <p:cNvPr id="2" name="Rectangle 1">
            <a:extLst>
              <a:ext uri="{FF2B5EF4-FFF2-40B4-BE49-F238E27FC236}">
                <a16:creationId xmlns:a16="http://schemas.microsoft.com/office/drawing/2014/main" id="{9A8325E0-5022-744C-81A0-E1669619B47C}"/>
              </a:ext>
            </a:extLst>
          </p:cNvPr>
          <p:cNvSpPr/>
          <p:nvPr/>
        </p:nvSpPr>
        <p:spPr>
          <a:xfrm>
            <a:off x="156519" y="807307"/>
            <a:ext cx="11335265" cy="1795556"/>
          </a:xfrm>
          <a:prstGeom prst="rect">
            <a:avLst/>
          </a:prstGeom>
        </p:spPr>
        <p:txBody>
          <a:bodyPr wrap="square">
            <a:spAutoFit/>
          </a:bodyPr>
          <a:lstStyle/>
          <a:p>
            <a:pPr marL="376555" marR="5080" indent="-364490" algn="ctr">
              <a:lnSpc>
                <a:spcPts val="1390"/>
              </a:lnSpc>
              <a:spcBef>
                <a:spcPts val="180"/>
              </a:spcBef>
            </a:pPr>
            <a:r>
              <a:rPr lang="en-IN" sz="4400" spc="-55" dirty="0">
                <a:latin typeface="Times New Roman" panose="02020603050405020304" pitchFamily="18" charset="0"/>
                <a:cs typeface="Times New Roman" panose="02020603050405020304" pitchFamily="18" charset="0"/>
              </a:rPr>
              <a:t>Seminar </a:t>
            </a:r>
          </a:p>
          <a:p>
            <a:pPr marL="376555" marR="5080" indent="-364490" algn="ctr">
              <a:lnSpc>
                <a:spcPts val="1390"/>
              </a:lnSpc>
              <a:spcBef>
                <a:spcPts val="180"/>
              </a:spcBef>
            </a:pPr>
            <a:r>
              <a:rPr lang="en-IN" sz="4400" spc="-55" dirty="0">
                <a:latin typeface="Times New Roman" panose="02020603050405020304" pitchFamily="18" charset="0"/>
                <a:cs typeface="Times New Roman" panose="02020603050405020304" pitchFamily="18" charset="0"/>
              </a:rPr>
              <a:t>  </a:t>
            </a:r>
          </a:p>
          <a:p>
            <a:pPr marL="376555" marR="5080" indent="-364490" algn="ctr">
              <a:lnSpc>
                <a:spcPts val="1390"/>
              </a:lnSpc>
              <a:spcBef>
                <a:spcPts val="180"/>
              </a:spcBef>
            </a:pPr>
            <a:endParaRPr lang="en-IN" sz="4400" spc="-55" dirty="0">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r>
              <a:rPr lang="en-IN" sz="4400" spc="-55" dirty="0">
                <a:latin typeface="Times New Roman" panose="02020603050405020304" pitchFamily="18" charset="0"/>
                <a:cs typeface="Times New Roman" panose="02020603050405020304" pitchFamily="18" charset="0"/>
              </a:rPr>
              <a:t>on</a:t>
            </a:r>
          </a:p>
          <a:p>
            <a:pPr marL="376555" marR="5080" indent="-364490" algn="ctr">
              <a:lnSpc>
                <a:spcPts val="1390"/>
              </a:lnSpc>
              <a:spcBef>
                <a:spcPts val="180"/>
              </a:spcBef>
            </a:pPr>
            <a:endParaRPr lang="en-IN" sz="4400" spc="-55" dirty="0">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endParaRPr lang="en-IN" sz="4400" spc="-55" dirty="0">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endParaRPr lang="en-IN" sz="4400" spc="-55" dirty="0">
              <a:solidFill>
                <a:srgbClr val="FF0000"/>
              </a:solidFill>
              <a:latin typeface="Times New Roman" panose="02020603050405020304" pitchFamily="18" charset="0"/>
              <a:cs typeface="Times New Roman" panose="02020603050405020304" pitchFamily="18" charset="0"/>
            </a:endParaRPr>
          </a:p>
          <a:p>
            <a:pPr marL="376555" marR="5080" indent="-364490" algn="ctr">
              <a:lnSpc>
                <a:spcPts val="1390"/>
              </a:lnSpc>
              <a:spcBef>
                <a:spcPts val="180"/>
              </a:spcBef>
            </a:pPr>
            <a:r>
              <a:rPr lang="en-IN" sz="4400" spc="-55" dirty="0">
                <a:solidFill>
                  <a:srgbClr val="FF0000"/>
                </a:solidFill>
                <a:latin typeface="Times New Roman" panose="02020603050405020304" pitchFamily="18" charset="0"/>
                <a:cs typeface="Times New Roman" panose="02020603050405020304" pitchFamily="18" charset="0"/>
              </a:rPr>
              <a:t>Meter Reading Using Deep Learning </a:t>
            </a:r>
          </a:p>
        </p:txBody>
      </p:sp>
      <p:sp>
        <p:nvSpPr>
          <p:cNvPr id="3" name="Footer Placeholder 2">
            <a:extLst>
              <a:ext uri="{FF2B5EF4-FFF2-40B4-BE49-F238E27FC236}">
                <a16:creationId xmlns:a16="http://schemas.microsoft.com/office/drawing/2014/main" id="{E0E04F4B-5C68-480A-8544-DDAA977E2C9C}"/>
              </a:ext>
            </a:extLst>
          </p:cNvPr>
          <p:cNvSpPr>
            <a:spLocks noGrp="1"/>
          </p:cNvSpPr>
          <p:nvPr>
            <p:ph type="ftr" sz="quarter" idx="11"/>
          </p:nvPr>
        </p:nvSpPr>
        <p:spPr/>
        <p:txBody>
          <a:bodyPr/>
          <a:lstStyle/>
          <a:p>
            <a:r>
              <a:rPr lang="en-IN" dirty="0"/>
              <a:t>NIT HAMIRPUR</a:t>
            </a:r>
          </a:p>
        </p:txBody>
      </p:sp>
    </p:spTree>
    <p:extLst>
      <p:ext uri="{BB962C8B-B14F-4D97-AF65-F5344CB8AC3E}">
        <p14:creationId xmlns:p14="http://schemas.microsoft.com/office/powerpoint/2010/main" val="5196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B7BF-FBBB-4E12-BA8B-5AEE7ADF11F3}"/>
              </a:ext>
            </a:extLst>
          </p:cNvPr>
          <p:cNvSpPr>
            <a:spLocks noGrp="1"/>
          </p:cNvSpPr>
          <p:nvPr>
            <p:ph type="title"/>
          </p:nvPr>
        </p:nvSpPr>
        <p:spPr>
          <a:xfrm>
            <a:off x="691033" y="167958"/>
            <a:ext cx="7723909" cy="1325563"/>
          </a:xfrm>
        </p:spPr>
        <p:txBody>
          <a:bodyPr/>
          <a:lstStyle/>
          <a:p>
            <a:r>
              <a:rPr lang="en-US" dirty="0"/>
              <a:t>Preparing labelled dataset.</a:t>
            </a:r>
            <a:endParaRPr lang="en-IN" dirty="0"/>
          </a:p>
        </p:txBody>
      </p:sp>
      <p:sp>
        <p:nvSpPr>
          <p:cNvPr id="3" name="Content Placeholder 2">
            <a:extLst>
              <a:ext uri="{FF2B5EF4-FFF2-40B4-BE49-F238E27FC236}">
                <a16:creationId xmlns:a16="http://schemas.microsoft.com/office/drawing/2014/main" id="{4DCEF850-E197-4932-9AAB-F15864E84030}"/>
              </a:ext>
            </a:extLst>
          </p:cNvPr>
          <p:cNvSpPr>
            <a:spLocks noGrp="1"/>
          </p:cNvSpPr>
          <p:nvPr>
            <p:ph idx="1"/>
          </p:nvPr>
        </p:nvSpPr>
        <p:spPr>
          <a:xfrm>
            <a:off x="846622" y="1722109"/>
            <a:ext cx="5904506" cy="572518"/>
          </a:xfrm>
        </p:spPr>
        <p:txBody>
          <a:bodyPr>
            <a:normAutofit/>
          </a:bodyPr>
          <a:lstStyle/>
          <a:p>
            <a:r>
              <a:rPr lang="en-IN" sz="2400" i="0" dirty="0">
                <a:solidFill>
                  <a:schemeClr val="tx1">
                    <a:lumMod val="95000"/>
                    <a:lumOff val="5000"/>
                  </a:schemeClr>
                </a:solidFill>
                <a:effectLst/>
                <a:latin typeface="arial" panose="020B0604020202020204" pitchFamily="34" charset="0"/>
              </a:rPr>
              <a:t>YOLO Darknet TXT Annotation Format:</a:t>
            </a:r>
          </a:p>
        </p:txBody>
      </p:sp>
      <p:pic>
        <p:nvPicPr>
          <p:cNvPr id="7" name="Picture 6" descr="Text&#10;&#10;Description automatically generated">
            <a:extLst>
              <a:ext uri="{FF2B5EF4-FFF2-40B4-BE49-F238E27FC236}">
                <a16:creationId xmlns:a16="http://schemas.microsoft.com/office/drawing/2014/main" id="{25E816A2-7F79-4C64-B22D-B076CDE06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381" y="1743069"/>
            <a:ext cx="3497337" cy="2926778"/>
          </a:xfrm>
          <a:prstGeom prst="rect">
            <a:avLst/>
          </a:prstGeom>
        </p:spPr>
      </p:pic>
      <p:sp>
        <p:nvSpPr>
          <p:cNvPr id="8" name="TextBox 7">
            <a:extLst>
              <a:ext uri="{FF2B5EF4-FFF2-40B4-BE49-F238E27FC236}">
                <a16:creationId xmlns:a16="http://schemas.microsoft.com/office/drawing/2014/main" id="{6E0375ED-F687-4597-A393-3576AADD0C0E}"/>
              </a:ext>
            </a:extLst>
          </p:cNvPr>
          <p:cNvSpPr txBox="1"/>
          <p:nvPr/>
        </p:nvSpPr>
        <p:spPr>
          <a:xfrm>
            <a:off x="7987005" y="5703086"/>
            <a:ext cx="4354100" cy="369332"/>
          </a:xfrm>
          <a:prstGeom prst="rect">
            <a:avLst/>
          </a:prstGeom>
          <a:noFill/>
        </p:spPr>
        <p:txBody>
          <a:bodyPr wrap="square" rtlCol="0">
            <a:spAutoFit/>
          </a:bodyPr>
          <a:lstStyle/>
          <a:p>
            <a:r>
              <a:rPr lang="en-IN" dirty="0"/>
              <a:t>[0 0.562942 0.535336 0.388251 0.226148]</a:t>
            </a:r>
          </a:p>
        </p:txBody>
      </p:sp>
      <p:sp>
        <p:nvSpPr>
          <p:cNvPr id="9" name="TextBox 8">
            <a:extLst>
              <a:ext uri="{FF2B5EF4-FFF2-40B4-BE49-F238E27FC236}">
                <a16:creationId xmlns:a16="http://schemas.microsoft.com/office/drawing/2014/main" id="{E1E4B890-2379-43E0-8C10-1E8B85E14DFB}"/>
              </a:ext>
            </a:extLst>
          </p:cNvPr>
          <p:cNvSpPr txBox="1"/>
          <p:nvPr/>
        </p:nvSpPr>
        <p:spPr>
          <a:xfrm>
            <a:off x="813575" y="4217979"/>
            <a:ext cx="6782842" cy="196977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tx1">
                    <a:lumMod val="95000"/>
                    <a:lumOff val="5000"/>
                  </a:schemeClr>
                </a:solidFill>
                <a:latin typeface="arial" panose="020B0604020202020204" pitchFamily="34" charset="0"/>
              </a:rPr>
              <a:t>Image Labelling tools are:</a:t>
            </a:r>
          </a:p>
          <a:p>
            <a:pPr marL="800100" lvl="1" indent="-342900">
              <a:buFont typeface="Courier New" panose="02070309020205020404" pitchFamily="49" charset="0"/>
              <a:buChar char="o"/>
            </a:pPr>
            <a:r>
              <a:rPr lang="en-IN" sz="2000" dirty="0">
                <a:solidFill>
                  <a:schemeClr val="tx1">
                    <a:lumMod val="95000"/>
                    <a:lumOff val="5000"/>
                  </a:schemeClr>
                </a:solidFill>
                <a:latin typeface="arial" panose="020B0604020202020204" pitchFamily="34" charset="0"/>
              </a:rPr>
              <a:t>MakeSense.ai</a:t>
            </a:r>
          </a:p>
          <a:p>
            <a:pPr marL="800100" lvl="1" indent="-342900">
              <a:buFont typeface="Courier New" panose="02070309020205020404" pitchFamily="49" charset="0"/>
              <a:buChar char="o"/>
            </a:pPr>
            <a:r>
              <a:rPr lang="en-IN" sz="2000" dirty="0" err="1">
                <a:solidFill>
                  <a:schemeClr val="tx1">
                    <a:lumMod val="95000"/>
                    <a:lumOff val="5000"/>
                  </a:schemeClr>
                </a:solidFill>
                <a:latin typeface="arial" panose="020B0604020202020204" pitchFamily="34" charset="0"/>
              </a:rPr>
              <a:t>labelimg</a:t>
            </a:r>
            <a:endParaRPr lang="en-IN" sz="2000" dirty="0">
              <a:solidFill>
                <a:schemeClr val="tx1">
                  <a:lumMod val="95000"/>
                  <a:lumOff val="5000"/>
                </a:schemeClr>
              </a:solidFill>
              <a:latin typeface="arial" panose="020B0604020202020204" pitchFamily="34" charset="0"/>
            </a:endParaRPr>
          </a:p>
          <a:p>
            <a:pPr marL="800100" lvl="1" indent="-342900">
              <a:buFont typeface="Courier New" panose="02070309020205020404" pitchFamily="49" charset="0"/>
              <a:buChar char="o"/>
            </a:pPr>
            <a:r>
              <a:rPr lang="en-IN" sz="2000" dirty="0" err="1">
                <a:solidFill>
                  <a:schemeClr val="tx1">
                    <a:lumMod val="95000"/>
                    <a:lumOff val="5000"/>
                  </a:schemeClr>
                </a:solidFill>
                <a:latin typeface="arial" panose="020B0604020202020204" pitchFamily="34" charset="0"/>
              </a:rPr>
              <a:t>Labelme</a:t>
            </a:r>
            <a:endParaRPr lang="en-IN" sz="2000" dirty="0">
              <a:solidFill>
                <a:schemeClr val="tx1">
                  <a:lumMod val="95000"/>
                  <a:lumOff val="5000"/>
                </a:schemeClr>
              </a:solidFill>
              <a:latin typeface="arial" panose="020B0604020202020204" pitchFamily="34" charset="0"/>
            </a:endParaRPr>
          </a:p>
          <a:p>
            <a:pPr marL="800100" lvl="1" indent="-342900">
              <a:buFont typeface="Courier New" panose="02070309020205020404" pitchFamily="49" charset="0"/>
              <a:buChar char="o"/>
            </a:pPr>
            <a:r>
              <a:rPr lang="en-IN" sz="2000" dirty="0" err="1">
                <a:solidFill>
                  <a:schemeClr val="tx1">
                    <a:lumMod val="95000"/>
                    <a:lumOff val="5000"/>
                  </a:schemeClr>
                </a:solidFill>
                <a:latin typeface="arial" panose="020B0604020202020204" pitchFamily="34" charset="0"/>
              </a:rPr>
              <a:t>Roboflow</a:t>
            </a:r>
            <a:endParaRPr lang="en-IN" sz="2000" dirty="0">
              <a:solidFill>
                <a:schemeClr val="tx1">
                  <a:lumMod val="95000"/>
                  <a:lumOff val="5000"/>
                </a:schemeClr>
              </a:solidFill>
            </a:endParaRPr>
          </a:p>
          <a:p>
            <a:endParaRPr lang="en-IN" dirty="0"/>
          </a:p>
        </p:txBody>
      </p:sp>
      <p:sp>
        <p:nvSpPr>
          <p:cNvPr id="10" name="Arrow: Down 9">
            <a:extLst>
              <a:ext uri="{FF2B5EF4-FFF2-40B4-BE49-F238E27FC236}">
                <a16:creationId xmlns:a16="http://schemas.microsoft.com/office/drawing/2014/main" id="{EB1CDC79-64CE-4F1D-AE5B-29CA6AA8A228}"/>
              </a:ext>
            </a:extLst>
          </p:cNvPr>
          <p:cNvSpPr/>
          <p:nvPr/>
        </p:nvSpPr>
        <p:spPr>
          <a:xfrm>
            <a:off x="9741832" y="4928547"/>
            <a:ext cx="465827" cy="538151"/>
          </a:xfrm>
          <a:prstGeom prst="downArrow">
            <a:avLst>
              <a:gd name="adj1" fmla="val 3397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06401D3-CA32-4E52-BB87-FE34162C3ED6}"/>
              </a:ext>
            </a:extLst>
          </p:cNvPr>
          <p:cNvSpPr txBox="1"/>
          <p:nvPr/>
        </p:nvSpPr>
        <p:spPr>
          <a:xfrm>
            <a:off x="1258175" y="2399091"/>
            <a:ext cx="5274858" cy="400110"/>
          </a:xfrm>
          <a:prstGeom prst="rect">
            <a:avLst/>
          </a:prstGeom>
          <a:noFill/>
        </p:spPr>
        <p:txBody>
          <a:bodyPr wrap="square">
            <a:spAutoFit/>
          </a:bodyPr>
          <a:lstStyle/>
          <a:p>
            <a:r>
              <a:rPr lang="en-US" i="0" dirty="0">
                <a:solidFill>
                  <a:srgbClr val="111111"/>
                </a:solidFill>
                <a:effectLst/>
                <a:latin typeface="Arial" panose="020B0604020202020204" pitchFamily="34" charset="0"/>
                <a:cs typeface="Arial" panose="020B0604020202020204" pitchFamily="34" charset="0"/>
              </a:rPr>
              <a:t> </a:t>
            </a:r>
            <a:r>
              <a:rPr lang="en-US" sz="2000" i="1" dirty="0">
                <a:solidFill>
                  <a:srgbClr val="111111"/>
                </a:solidFill>
                <a:effectLst/>
                <a:latin typeface="Arial" panose="020B0604020202020204" pitchFamily="34" charset="0"/>
                <a:cs typeface="Arial" panose="020B0604020202020204" pitchFamily="34" charset="0"/>
              </a:rPr>
              <a:t>[</a:t>
            </a:r>
            <a:r>
              <a:rPr lang="en-US" sz="2000" i="1" dirty="0" err="1">
                <a:solidFill>
                  <a:srgbClr val="111111"/>
                </a:solidFill>
                <a:effectLst/>
                <a:latin typeface="Arial" panose="020B0604020202020204" pitchFamily="34" charset="0"/>
                <a:cs typeface="Arial" panose="020B0604020202020204" pitchFamily="34" charset="0"/>
              </a:rPr>
              <a:t>object_id</a:t>
            </a:r>
            <a:r>
              <a:rPr lang="en-US" sz="2000" i="1" dirty="0">
                <a:solidFill>
                  <a:srgbClr val="111111"/>
                </a:solidFill>
                <a:effectLst/>
                <a:latin typeface="Arial" panose="020B0604020202020204" pitchFamily="34" charset="0"/>
                <a:cs typeface="Arial" panose="020B0604020202020204" pitchFamily="34" charset="0"/>
              </a:rPr>
              <a:t>, </a:t>
            </a:r>
            <a:r>
              <a:rPr lang="en-US" sz="2000" i="1" dirty="0" err="1">
                <a:solidFill>
                  <a:srgbClr val="111111"/>
                </a:solidFill>
                <a:effectLst/>
                <a:latin typeface="Arial" panose="020B0604020202020204" pitchFamily="34" charset="0"/>
                <a:cs typeface="Arial" panose="020B0604020202020204" pitchFamily="34" charset="0"/>
              </a:rPr>
              <a:t>x_center</a:t>
            </a:r>
            <a:r>
              <a:rPr lang="en-US" sz="2000" i="1" dirty="0">
                <a:solidFill>
                  <a:srgbClr val="111111"/>
                </a:solidFill>
                <a:effectLst/>
                <a:latin typeface="Arial" panose="020B0604020202020204" pitchFamily="34" charset="0"/>
                <a:cs typeface="Arial" panose="020B0604020202020204" pitchFamily="34" charset="0"/>
              </a:rPr>
              <a:t>, </a:t>
            </a:r>
            <a:r>
              <a:rPr lang="en-US" sz="2000" i="1" dirty="0" err="1">
                <a:solidFill>
                  <a:srgbClr val="111111"/>
                </a:solidFill>
                <a:effectLst/>
                <a:latin typeface="Arial" panose="020B0604020202020204" pitchFamily="34" charset="0"/>
                <a:cs typeface="Arial" panose="020B0604020202020204" pitchFamily="34" charset="0"/>
              </a:rPr>
              <a:t>y_center</a:t>
            </a:r>
            <a:r>
              <a:rPr lang="en-US" sz="2000" i="1" dirty="0">
                <a:solidFill>
                  <a:srgbClr val="111111"/>
                </a:solidFill>
                <a:effectLst/>
                <a:latin typeface="Arial" panose="020B0604020202020204" pitchFamily="34" charset="0"/>
                <a:cs typeface="Arial" panose="020B0604020202020204" pitchFamily="34" charset="0"/>
              </a:rPr>
              <a:t>, width, height]</a:t>
            </a:r>
            <a:endParaRPr lang="en-IN" i="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32BF66F-FFD0-4121-A02E-981A78EDB54E}"/>
              </a:ext>
            </a:extLst>
          </p:cNvPr>
          <p:cNvSpPr txBox="1"/>
          <p:nvPr/>
        </p:nvSpPr>
        <p:spPr>
          <a:xfrm>
            <a:off x="857410" y="3321335"/>
            <a:ext cx="4297680" cy="660054"/>
          </a:xfrm>
          <a:prstGeom prst="rect">
            <a:avLst/>
          </a:prstGeom>
          <a:noFill/>
        </p:spPr>
        <p:txBody>
          <a:bodyPr wrap="square" rtlCol="0">
            <a:spAutoFit/>
          </a:bodyPr>
          <a:lstStyle/>
          <a:p>
            <a:endParaRPr lang="en-IN" dirty="0"/>
          </a:p>
        </p:txBody>
      </p:sp>
      <p:sp>
        <p:nvSpPr>
          <p:cNvPr id="19" name="Rectangle 3">
            <a:extLst>
              <a:ext uri="{FF2B5EF4-FFF2-40B4-BE49-F238E27FC236}">
                <a16:creationId xmlns:a16="http://schemas.microsoft.com/office/drawing/2014/main" id="{23A0A592-9440-4D07-A99A-CAC2158C6A8C}"/>
              </a:ext>
            </a:extLst>
          </p:cNvPr>
          <p:cNvSpPr>
            <a:spLocks noChangeArrowheads="1"/>
          </p:cNvSpPr>
          <p:nvPr/>
        </p:nvSpPr>
        <p:spPr bwMode="auto">
          <a:xfrm>
            <a:off x="1135273" y="2872895"/>
            <a:ext cx="662787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t>w</a:t>
            </a:r>
            <a:r>
              <a:rPr kumimoji="0" lang="en-US" altLang="en-US" sz="2000" b="0" i="0" u="none" strike="noStrike" cap="none" normalizeH="0" baseline="0" dirty="0">
                <a:ln>
                  <a:noFill/>
                </a:ln>
                <a:solidFill>
                  <a:schemeClr val="tx1"/>
                </a:solidFill>
                <a:effectLst/>
              </a:rPr>
              <a:t>here: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        (&lt;</a:t>
            </a:r>
            <a:r>
              <a:rPr kumimoji="0" lang="en-US" altLang="en-US" sz="1800" b="0" i="0" u="none" strike="noStrike" cap="none" normalizeH="0" baseline="0" dirty="0" err="1">
                <a:ln>
                  <a:noFill/>
                </a:ln>
                <a:solidFill>
                  <a:schemeClr val="tx1"/>
                </a:solidFill>
                <a:effectLst/>
              </a:rPr>
              <a:t>x_center</a:t>
            </a:r>
            <a:r>
              <a:rPr kumimoji="0" lang="en-US" altLang="en-US" sz="1800" b="0" i="0" u="none" strike="noStrike" cap="none" normalizeH="0" baseline="0" dirty="0">
                <a:ln>
                  <a:noFill/>
                </a:ln>
                <a:solidFill>
                  <a:schemeClr val="tx1"/>
                </a:solidFill>
                <a:effectLst/>
              </a:rPr>
              <a:t>&gt; , &lt;</a:t>
            </a:r>
            <a:r>
              <a:rPr kumimoji="0" lang="en-US" altLang="en-US" sz="1800" b="0" i="0" u="none" strike="noStrike" cap="none" normalizeH="0" baseline="0" dirty="0" err="1">
                <a:ln>
                  <a:noFill/>
                </a:ln>
                <a:solidFill>
                  <a:schemeClr val="tx1"/>
                </a:solidFill>
                <a:effectLst/>
              </a:rPr>
              <a:t>y_center</a:t>
            </a:r>
            <a:r>
              <a:rPr kumimoji="0" lang="en-US" altLang="en-US" sz="1800" b="0" i="0" u="none" strike="noStrike" cap="none" normalizeH="0" baseline="0" dirty="0">
                <a:ln>
                  <a:noFill/>
                </a:ln>
                <a:solidFill>
                  <a:schemeClr val="tx1"/>
                </a:solidFill>
                <a:effectLst/>
              </a:rPr>
              <a:t>&gt;) : Coordinates of the center. </a:t>
            </a:r>
          </a:p>
          <a:p>
            <a:pPr marL="0" marR="0" lvl="0" indent="0" algn="l" defTabSz="914400" rtl="0" eaLnBrk="0" fontAlgn="base" latinLnBrk="0" hangingPunct="0">
              <a:lnSpc>
                <a:spcPct val="100000"/>
              </a:lnSpc>
              <a:spcBef>
                <a:spcPct val="0"/>
              </a:spcBef>
              <a:spcAft>
                <a:spcPct val="0"/>
              </a:spcAft>
              <a:buClrTx/>
              <a:buSzTx/>
              <a:buFontTx/>
              <a:buNone/>
              <a:tabLst/>
            </a:pPr>
            <a:r>
              <a:rPr lang="en-US" dirty="0"/>
              <a:t>         &lt;width&gt; :  Normalized width.</a:t>
            </a:r>
          </a:p>
          <a:p>
            <a:pPr eaLnBrk="0" fontAlgn="base" hangingPunct="0">
              <a:spcBef>
                <a:spcPct val="0"/>
              </a:spcBef>
              <a:spcAft>
                <a:spcPct val="0"/>
              </a:spcAft>
            </a:pPr>
            <a:r>
              <a:rPr lang="en-US" dirty="0"/>
              <a:t>         &lt;height&gt; : Normalized height.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pic>
        <p:nvPicPr>
          <p:cNvPr id="22" name="Picture 21">
            <a:extLst>
              <a:ext uri="{FF2B5EF4-FFF2-40B4-BE49-F238E27FC236}">
                <a16:creationId xmlns:a16="http://schemas.microsoft.com/office/drawing/2014/main" id="{A12DF5C6-91F6-495B-91AF-238576F7B9B8}"/>
              </a:ext>
            </a:extLst>
          </p:cNvPr>
          <p:cNvPicPr>
            <a:picLocks noChangeAspect="1"/>
          </p:cNvPicPr>
          <p:nvPr/>
        </p:nvPicPr>
        <p:blipFill>
          <a:blip r:embed="rId4"/>
          <a:stretch>
            <a:fillRect/>
          </a:stretch>
        </p:blipFill>
        <p:spPr>
          <a:xfrm>
            <a:off x="427214" y="1088837"/>
            <a:ext cx="4633362" cy="457240"/>
          </a:xfrm>
          <a:prstGeom prst="rect">
            <a:avLst/>
          </a:prstGeom>
        </p:spPr>
      </p:pic>
      <p:sp>
        <p:nvSpPr>
          <p:cNvPr id="27" name="Footer Placeholder 2">
            <a:extLst>
              <a:ext uri="{FF2B5EF4-FFF2-40B4-BE49-F238E27FC236}">
                <a16:creationId xmlns:a16="http://schemas.microsoft.com/office/drawing/2014/main" id="{C45DDFC0-5538-4E09-B598-DF6CE350FC0B}"/>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191604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fade">
                                      <p:cBhvr>
                                        <p:cTn id="45" dur="500"/>
                                        <p:tgtEl>
                                          <p:spTgt spid="9">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1" end="1"/>
                                            </p:txEl>
                                          </p:spTgt>
                                        </p:tgtEl>
                                        <p:attrNameLst>
                                          <p:attrName>style.visibility</p:attrName>
                                        </p:attrNameLst>
                                      </p:cBhvr>
                                      <p:to>
                                        <p:strVal val="visible"/>
                                      </p:to>
                                    </p:set>
                                    <p:animEffect transition="in" filter="fade">
                                      <p:cBhvr>
                                        <p:cTn id="55" dur="500"/>
                                        <p:tgtEl>
                                          <p:spTgt spid="9">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2" end="2"/>
                                            </p:txEl>
                                          </p:spTgt>
                                        </p:tgtEl>
                                        <p:attrNameLst>
                                          <p:attrName>style.visibility</p:attrName>
                                        </p:attrNameLst>
                                      </p:cBhvr>
                                      <p:to>
                                        <p:strVal val="visible"/>
                                      </p:to>
                                    </p:set>
                                    <p:animEffect transition="in" filter="fade">
                                      <p:cBhvr>
                                        <p:cTn id="60" dur="500"/>
                                        <p:tgtEl>
                                          <p:spTgt spid="9">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3" end="3"/>
                                            </p:txEl>
                                          </p:spTgt>
                                        </p:tgtEl>
                                        <p:attrNameLst>
                                          <p:attrName>style.visibility</p:attrName>
                                        </p:attrNameLst>
                                      </p:cBhvr>
                                      <p:to>
                                        <p:strVal val="visible"/>
                                      </p:to>
                                    </p:set>
                                    <p:animEffect transition="in" filter="fade">
                                      <p:cBhvr>
                                        <p:cTn id="65" dur="500"/>
                                        <p:tgtEl>
                                          <p:spTgt spid="9">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4" end="4"/>
                                            </p:txEl>
                                          </p:spTgt>
                                        </p:tgtEl>
                                        <p:attrNameLst>
                                          <p:attrName>style.visibility</p:attrName>
                                        </p:attrNameLst>
                                      </p:cBhvr>
                                      <p:to>
                                        <p:strVal val="visible"/>
                                      </p:to>
                                    </p:set>
                                    <p:animEffect transition="in" filter="fade">
                                      <p:cBhvr>
                                        <p:cTn id="70"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0" grpId="0" animBg="1"/>
      <p:bldP spid="14"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6D3AB4-EABD-4369-96BF-630E837C6EE2}"/>
              </a:ext>
            </a:extLst>
          </p:cNvPr>
          <p:cNvPicPr>
            <a:picLocks noGrp="1" noChangeAspect="1"/>
          </p:cNvPicPr>
          <p:nvPr>
            <p:ph idx="1"/>
          </p:nvPr>
        </p:nvPicPr>
        <p:blipFill>
          <a:blip r:embed="rId2"/>
          <a:stretch>
            <a:fillRect/>
          </a:stretch>
        </p:blipFill>
        <p:spPr>
          <a:xfrm>
            <a:off x="838200" y="2290618"/>
            <a:ext cx="10515600" cy="3183729"/>
          </a:xfrm>
        </p:spPr>
      </p:pic>
      <p:sp>
        <p:nvSpPr>
          <p:cNvPr id="6" name="Footer Placeholder 2">
            <a:extLst>
              <a:ext uri="{FF2B5EF4-FFF2-40B4-BE49-F238E27FC236}">
                <a16:creationId xmlns:a16="http://schemas.microsoft.com/office/drawing/2014/main" id="{6D30AAFA-008F-4473-9FE7-27B9444277FF}"/>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215056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4C48-AB25-43C0-935A-25F0DAB39397}"/>
              </a:ext>
            </a:extLst>
          </p:cNvPr>
          <p:cNvSpPr>
            <a:spLocks noGrp="1"/>
          </p:cNvSpPr>
          <p:nvPr>
            <p:ph type="title"/>
          </p:nvPr>
        </p:nvSpPr>
        <p:spPr>
          <a:xfrm>
            <a:off x="792431" y="607529"/>
            <a:ext cx="10515600" cy="1325563"/>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9996375B-C5C9-47F0-9A3C-20F24672794A}"/>
              </a:ext>
            </a:extLst>
          </p:cNvPr>
          <p:cNvSpPr>
            <a:spLocks noGrp="1"/>
          </p:cNvSpPr>
          <p:nvPr>
            <p:ph idx="1"/>
          </p:nvPr>
        </p:nvSpPr>
        <p:spPr>
          <a:xfrm>
            <a:off x="1475121" y="2211387"/>
            <a:ext cx="5806507" cy="2435225"/>
          </a:xfrm>
        </p:spPr>
        <p:txBody>
          <a:bodyPr>
            <a:normAutofit fontScale="70000" lnSpcReduction="20000"/>
          </a:bodyPr>
          <a:lstStyle/>
          <a:p>
            <a:r>
              <a:rPr lang="en-US" dirty="0"/>
              <a:t>YOLO detects number area within an image.</a:t>
            </a:r>
          </a:p>
          <a:p>
            <a:r>
              <a:rPr lang="en-US" dirty="0"/>
              <a:t>Crop the bounded area.</a:t>
            </a:r>
          </a:p>
          <a:p>
            <a:r>
              <a:rPr lang="en-US" dirty="0"/>
              <a:t>Preprocessing on the image .</a:t>
            </a:r>
          </a:p>
          <a:p>
            <a:r>
              <a:rPr lang="en-US" dirty="0"/>
              <a:t>Segmentation to get individual digit.</a:t>
            </a:r>
          </a:p>
          <a:p>
            <a:r>
              <a:rPr lang="en-US" dirty="0"/>
              <a:t>Run tesseract to get individual character.</a:t>
            </a:r>
          </a:p>
          <a:p>
            <a:r>
              <a:rPr lang="en-US" dirty="0"/>
              <a:t>Append them together.</a:t>
            </a:r>
          </a:p>
          <a:p>
            <a:r>
              <a:rPr lang="en-US" dirty="0"/>
              <a:t>We get the number area</a:t>
            </a:r>
            <a:endParaRPr lang="en-IN" dirty="0"/>
          </a:p>
        </p:txBody>
      </p:sp>
      <p:pic>
        <p:nvPicPr>
          <p:cNvPr id="4" name="Picture 3">
            <a:extLst>
              <a:ext uri="{FF2B5EF4-FFF2-40B4-BE49-F238E27FC236}">
                <a16:creationId xmlns:a16="http://schemas.microsoft.com/office/drawing/2014/main" id="{CD0DE11A-E6F2-4071-A454-6D00CFD288E5}"/>
              </a:ext>
            </a:extLst>
          </p:cNvPr>
          <p:cNvPicPr>
            <a:picLocks noChangeAspect="1"/>
          </p:cNvPicPr>
          <p:nvPr/>
        </p:nvPicPr>
        <p:blipFill>
          <a:blip r:embed="rId2"/>
          <a:stretch>
            <a:fillRect/>
          </a:stretch>
        </p:blipFill>
        <p:spPr>
          <a:xfrm>
            <a:off x="352057" y="1539394"/>
            <a:ext cx="4633362" cy="457240"/>
          </a:xfrm>
          <a:prstGeom prst="rect">
            <a:avLst/>
          </a:prstGeom>
        </p:spPr>
      </p:pic>
      <p:sp>
        <p:nvSpPr>
          <p:cNvPr id="5" name="Footer Placeholder 2">
            <a:extLst>
              <a:ext uri="{FF2B5EF4-FFF2-40B4-BE49-F238E27FC236}">
                <a16:creationId xmlns:a16="http://schemas.microsoft.com/office/drawing/2014/main" id="{38E395E3-F93E-44B8-A6DB-DC1394A3AF5F}"/>
              </a:ext>
            </a:extLst>
          </p:cNvPr>
          <p:cNvSpPr>
            <a:spLocks noGrp="1"/>
          </p:cNvSpPr>
          <p:nvPr>
            <p:ph type="ftr" sz="quarter" idx="11"/>
          </p:nvPr>
        </p:nvSpPr>
        <p:spPr>
          <a:xfrm>
            <a:off x="4038600" y="6356350"/>
            <a:ext cx="4114800" cy="365125"/>
          </a:xfrm>
        </p:spPr>
        <p:txBody>
          <a:bodyPr/>
          <a:lstStyle/>
          <a:p>
            <a:r>
              <a:rPr lang="en-IN" dirty="0"/>
              <a:t>NIT HAMIRPUR</a:t>
            </a:r>
          </a:p>
        </p:txBody>
      </p:sp>
      <p:pic>
        <p:nvPicPr>
          <p:cNvPr id="6" name="Content Placeholder 3" descr="Text&#10;&#10;Description automatically generated">
            <a:extLst>
              <a:ext uri="{FF2B5EF4-FFF2-40B4-BE49-F238E27FC236}">
                <a16:creationId xmlns:a16="http://schemas.microsoft.com/office/drawing/2014/main" id="{DC6DF37E-C11D-4E84-A0EE-8DBF2023520E}"/>
              </a:ext>
            </a:extLst>
          </p:cNvPr>
          <p:cNvPicPr>
            <a:picLocks noChangeAspect="1"/>
          </p:cNvPicPr>
          <p:nvPr/>
        </p:nvPicPr>
        <p:blipFill rotWithShape="1">
          <a:blip r:embed="rId3">
            <a:extLst>
              <a:ext uri="{28A0092B-C50C-407E-A947-70E740481C1C}">
                <a14:useLocalDpi xmlns:a14="http://schemas.microsoft.com/office/drawing/2010/main" val="0"/>
              </a:ext>
            </a:extLst>
          </a:blip>
          <a:srcRect t="4362" r="-1" b="20864"/>
          <a:stretch/>
        </p:blipFill>
        <p:spPr>
          <a:xfrm>
            <a:off x="858601" y="4725640"/>
            <a:ext cx="1651042" cy="1646050"/>
          </a:xfrm>
          <a:prstGeom prst="rect">
            <a:avLst/>
          </a:prstGeom>
        </p:spPr>
      </p:pic>
      <p:sp>
        <p:nvSpPr>
          <p:cNvPr id="7" name="Rectangle 6">
            <a:extLst>
              <a:ext uri="{FF2B5EF4-FFF2-40B4-BE49-F238E27FC236}">
                <a16:creationId xmlns:a16="http://schemas.microsoft.com/office/drawing/2014/main" id="{E25BA3A5-4515-484E-97C5-21DB981E4DF5}"/>
              </a:ext>
            </a:extLst>
          </p:cNvPr>
          <p:cNvSpPr/>
          <p:nvPr/>
        </p:nvSpPr>
        <p:spPr>
          <a:xfrm>
            <a:off x="1184989" y="5330750"/>
            <a:ext cx="979714" cy="3859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9068CD4-E0D5-40FF-AA36-23858CE95E64}"/>
              </a:ext>
            </a:extLst>
          </p:cNvPr>
          <p:cNvSpPr/>
          <p:nvPr/>
        </p:nvSpPr>
        <p:spPr>
          <a:xfrm>
            <a:off x="3083786" y="5452088"/>
            <a:ext cx="253032" cy="1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Content Placeholder 4" descr="A picture containing text, clock, green, blurry&#10;&#10;Description automatically generated">
            <a:extLst>
              <a:ext uri="{FF2B5EF4-FFF2-40B4-BE49-F238E27FC236}">
                <a16:creationId xmlns:a16="http://schemas.microsoft.com/office/drawing/2014/main" id="{BC29FA20-6E76-47FD-9390-5452187DD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977" y="5192910"/>
            <a:ext cx="1832657" cy="743128"/>
          </a:xfrm>
          <a:prstGeom prst="rect">
            <a:avLst/>
          </a:prstGeom>
        </p:spPr>
      </p:pic>
      <p:sp>
        <p:nvSpPr>
          <p:cNvPr id="10" name="Arrow: Right 9">
            <a:extLst>
              <a:ext uri="{FF2B5EF4-FFF2-40B4-BE49-F238E27FC236}">
                <a16:creationId xmlns:a16="http://schemas.microsoft.com/office/drawing/2014/main" id="{6D6F0C01-C44F-403B-8BD3-7C8B6850687D}"/>
              </a:ext>
            </a:extLst>
          </p:cNvPr>
          <p:cNvSpPr/>
          <p:nvPr/>
        </p:nvSpPr>
        <p:spPr>
          <a:xfrm>
            <a:off x="6048600" y="5467897"/>
            <a:ext cx="253032" cy="1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Content Placeholder 4" descr="A picture containing text, clock, green, blurry&#10;&#10;Description automatically generated">
            <a:extLst>
              <a:ext uri="{FF2B5EF4-FFF2-40B4-BE49-F238E27FC236}">
                <a16:creationId xmlns:a16="http://schemas.microsoft.com/office/drawing/2014/main" id="{81D2AF20-F80E-4DE1-A350-2CA878250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566" y="5200160"/>
            <a:ext cx="2117639" cy="735878"/>
          </a:xfrm>
          <a:prstGeom prst="rect">
            <a:avLst/>
          </a:prstGeom>
        </p:spPr>
      </p:pic>
      <p:sp>
        <p:nvSpPr>
          <p:cNvPr id="12" name="Rectangle 11">
            <a:extLst>
              <a:ext uri="{FF2B5EF4-FFF2-40B4-BE49-F238E27FC236}">
                <a16:creationId xmlns:a16="http://schemas.microsoft.com/office/drawing/2014/main" id="{90929FE1-41CF-443F-983A-26C993F21084}"/>
              </a:ext>
            </a:extLst>
          </p:cNvPr>
          <p:cNvSpPr/>
          <p:nvPr/>
        </p:nvSpPr>
        <p:spPr>
          <a:xfrm>
            <a:off x="6821568" y="5461817"/>
            <a:ext cx="251927" cy="442426"/>
          </a:xfrm>
          <a:prstGeom prst="rect">
            <a:avLst/>
          </a:prstGeom>
          <a:noFill/>
          <a:ln w="28575">
            <a:solidFill>
              <a:srgbClr val="39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01641AF6-00CF-4591-9994-2BFED42767CB}"/>
              </a:ext>
            </a:extLst>
          </p:cNvPr>
          <p:cNvSpPr/>
          <p:nvPr/>
        </p:nvSpPr>
        <p:spPr>
          <a:xfrm>
            <a:off x="9232788" y="5384162"/>
            <a:ext cx="253032" cy="1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picture containing text&#10;&#10;Description automatically generated">
            <a:extLst>
              <a:ext uri="{FF2B5EF4-FFF2-40B4-BE49-F238E27FC236}">
                <a16:creationId xmlns:a16="http://schemas.microsoft.com/office/drawing/2014/main" id="{C1F7D553-67B8-4A00-B5D9-616FB3667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8444" y="5191131"/>
            <a:ext cx="371315" cy="665180"/>
          </a:xfrm>
          <a:prstGeom prst="rect">
            <a:avLst/>
          </a:prstGeom>
        </p:spPr>
      </p:pic>
      <p:sp>
        <p:nvSpPr>
          <p:cNvPr id="15" name="TextBox 14">
            <a:extLst>
              <a:ext uri="{FF2B5EF4-FFF2-40B4-BE49-F238E27FC236}">
                <a16:creationId xmlns:a16="http://schemas.microsoft.com/office/drawing/2014/main" id="{80FFA5AB-62CA-4419-B53A-FC992767AA01}"/>
              </a:ext>
            </a:extLst>
          </p:cNvPr>
          <p:cNvSpPr txBox="1"/>
          <p:nvPr/>
        </p:nvSpPr>
        <p:spPr>
          <a:xfrm>
            <a:off x="10708342" y="4993266"/>
            <a:ext cx="645458" cy="807901"/>
          </a:xfrm>
          <a:prstGeom prst="rect">
            <a:avLst/>
          </a:prstGeom>
          <a:noFill/>
        </p:spPr>
        <p:txBody>
          <a:bodyPr wrap="square" rtlCol="0">
            <a:spAutoFit/>
          </a:bodyPr>
          <a:lstStyle/>
          <a:p>
            <a:r>
              <a:rPr lang="en-IN" sz="6000" dirty="0"/>
              <a:t>0</a:t>
            </a:r>
          </a:p>
        </p:txBody>
      </p:sp>
      <p:sp>
        <p:nvSpPr>
          <p:cNvPr id="16" name="Rectangle 15">
            <a:extLst>
              <a:ext uri="{FF2B5EF4-FFF2-40B4-BE49-F238E27FC236}">
                <a16:creationId xmlns:a16="http://schemas.microsoft.com/office/drawing/2014/main" id="{EE32DE62-CC0D-40B9-9EEE-5251E689F3BA}"/>
              </a:ext>
            </a:extLst>
          </p:cNvPr>
          <p:cNvSpPr/>
          <p:nvPr/>
        </p:nvSpPr>
        <p:spPr>
          <a:xfrm>
            <a:off x="9788902" y="5046625"/>
            <a:ext cx="1832657" cy="95419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757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7" grpId="0" animBg="1"/>
      <p:bldP spid="8" grpId="0" animBg="1"/>
      <p:bldP spid="10" grpId="0" animBg="1"/>
      <p:bldP spid="12" grpId="0" animBg="1"/>
      <p:bldP spid="13" grpId="0" animBg="1"/>
      <p:bldP spid="1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901F-41B8-487C-B9E2-820A147B689E}"/>
              </a:ext>
            </a:extLst>
          </p:cNvPr>
          <p:cNvSpPr>
            <a:spLocks noGrp="1"/>
          </p:cNvSpPr>
          <p:nvPr>
            <p:ph type="title"/>
          </p:nvPr>
        </p:nvSpPr>
        <p:spPr/>
        <p:txBody>
          <a:bodyPr/>
          <a:lstStyle/>
          <a:p>
            <a:r>
              <a:rPr lang="en-US" dirty="0"/>
              <a:t>Setup</a:t>
            </a:r>
            <a:endParaRPr lang="en-IN" dirty="0"/>
          </a:p>
        </p:txBody>
      </p:sp>
      <p:sp>
        <p:nvSpPr>
          <p:cNvPr id="3" name="Content Placeholder 2">
            <a:extLst>
              <a:ext uri="{FF2B5EF4-FFF2-40B4-BE49-F238E27FC236}">
                <a16:creationId xmlns:a16="http://schemas.microsoft.com/office/drawing/2014/main" id="{E14C20C2-D4FB-43B0-84D7-6572A06DAAFD}"/>
              </a:ext>
            </a:extLst>
          </p:cNvPr>
          <p:cNvSpPr>
            <a:spLocks noGrp="1"/>
          </p:cNvSpPr>
          <p:nvPr>
            <p:ph idx="1"/>
          </p:nvPr>
        </p:nvSpPr>
        <p:spPr>
          <a:xfrm>
            <a:off x="838200" y="1965585"/>
            <a:ext cx="10515600" cy="2653069"/>
          </a:xfrm>
        </p:spPr>
        <p:txBody>
          <a:bodyPr/>
          <a:lstStyle/>
          <a:p>
            <a:pPr marL="0" indent="0">
              <a:buNone/>
            </a:pPr>
            <a:r>
              <a:rPr lang="en-US" b="1" u="sng" dirty="0"/>
              <a:t>First Phase</a:t>
            </a:r>
            <a:r>
              <a:rPr lang="en-US" dirty="0"/>
              <a:t>: </a:t>
            </a:r>
          </a:p>
          <a:p>
            <a:pPr marL="0" indent="0">
              <a:buNone/>
            </a:pPr>
            <a:r>
              <a:rPr lang="en-US" dirty="0"/>
              <a:t>      Counter Detection</a:t>
            </a:r>
          </a:p>
          <a:p>
            <a:pPr lvl="2">
              <a:buFont typeface="Wingdings" panose="05000000000000000000" pitchFamily="2" charset="2"/>
              <a:buChar char="Ø"/>
            </a:pPr>
            <a:r>
              <a:rPr lang="en-US" sz="2200" dirty="0"/>
              <a:t> Used 70 image for training and 24 images for testing.</a:t>
            </a:r>
          </a:p>
          <a:p>
            <a:pPr lvl="2">
              <a:buFont typeface="Wingdings" panose="05000000000000000000" pitchFamily="2" charset="2"/>
              <a:buChar char="Ø"/>
            </a:pPr>
            <a:r>
              <a:rPr lang="en-US" sz="2200" dirty="0"/>
              <a:t> Training took approx. 5 hour to train and saves the best weights file accordingly.</a:t>
            </a:r>
          </a:p>
          <a:p>
            <a:pPr lvl="2">
              <a:buFont typeface="Wingdings" panose="05000000000000000000" pitchFamily="2" charset="2"/>
              <a:buChar char="Ø"/>
            </a:pPr>
            <a:r>
              <a:rPr lang="en-US" sz="2200" dirty="0"/>
              <a:t> For cropping purpose, I have used custom function by first converting into   TensorFlow weight file and then adding custom function</a:t>
            </a:r>
          </a:p>
          <a:p>
            <a:pPr>
              <a:buFontTx/>
              <a:buChar char="-"/>
            </a:pPr>
            <a:endParaRPr lang="en-IN" dirty="0"/>
          </a:p>
        </p:txBody>
      </p:sp>
      <p:pic>
        <p:nvPicPr>
          <p:cNvPr id="4" name="Picture 3">
            <a:extLst>
              <a:ext uri="{FF2B5EF4-FFF2-40B4-BE49-F238E27FC236}">
                <a16:creationId xmlns:a16="http://schemas.microsoft.com/office/drawing/2014/main" id="{B0BFBF88-9234-422E-A5DA-5A18CD40D55E}"/>
              </a:ext>
            </a:extLst>
          </p:cNvPr>
          <p:cNvPicPr>
            <a:picLocks noChangeAspect="1"/>
          </p:cNvPicPr>
          <p:nvPr/>
        </p:nvPicPr>
        <p:blipFill>
          <a:blip r:embed="rId2"/>
          <a:stretch>
            <a:fillRect/>
          </a:stretch>
        </p:blipFill>
        <p:spPr>
          <a:xfrm>
            <a:off x="375891" y="1233448"/>
            <a:ext cx="4633362" cy="457240"/>
          </a:xfrm>
          <a:prstGeom prst="rect">
            <a:avLst/>
          </a:prstGeom>
        </p:spPr>
      </p:pic>
      <p:sp>
        <p:nvSpPr>
          <p:cNvPr id="5" name="Footer Placeholder 2">
            <a:extLst>
              <a:ext uri="{FF2B5EF4-FFF2-40B4-BE49-F238E27FC236}">
                <a16:creationId xmlns:a16="http://schemas.microsoft.com/office/drawing/2014/main" id="{8E6BDB1E-F37B-47E3-A19F-A3A875B6AE0D}"/>
              </a:ext>
            </a:extLst>
          </p:cNvPr>
          <p:cNvSpPr>
            <a:spLocks noGrp="1"/>
          </p:cNvSpPr>
          <p:nvPr>
            <p:ph type="ftr" sz="quarter" idx="11"/>
          </p:nvPr>
        </p:nvSpPr>
        <p:spPr>
          <a:xfrm>
            <a:off x="4038600" y="6365315"/>
            <a:ext cx="4114800" cy="365125"/>
          </a:xfrm>
        </p:spPr>
        <p:txBody>
          <a:bodyPr/>
          <a:lstStyle/>
          <a:p>
            <a:r>
              <a:rPr lang="en-IN" dirty="0"/>
              <a:t>NIT HAMIRPUR</a:t>
            </a:r>
          </a:p>
        </p:txBody>
      </p:sp>
    </p:spTree>
    <p:extLst>
      <p:ext uri="{BB962C8B-B14F-4D97-AF65-F5344CB8AC3E}">
        <p14:creationId xmlns:p14="http://schemas.microsoft.com/office/powerpoint/2010/main" val="318018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E084-C4FB-4E13-BDA5-24F6FB267725}"/>
              </a:ext>
            </a:extLst>
          </p:cNvPr>
          <p:cNvSpPr>
            <a:spLocks noGrp="1"/>
          </p:cNvSpPr>
          <p:nvPr>
            <p:ph type="title"/>
          </p:nvPr>
        </p:nvSpPr>
        <p:spPr>
          <a:xfrm>
            <a:off x="875522" y="365125"/>
            <a:ext cx="2427514" cy="978483"/>
          </a:xfrm>
        </p:spPr>
        <p:txBody>
          <a:bodyPr/>
          <a:lstStyle/>
          <a:p>
            <a:r>
              <a:rPr lang="en-US" dirty="0"/>
              <a:t>Example:</a:t>
            </a:r>
            <a:endParaRPr lang="en-IN" dirty="0"/>
          </a:p>
        </p:txBody>
      </p:sp>
      <p:pic>
        <p:nvPicPr>
          <p:cNvPr id="13" name="Picture 12" descr="A picture containing text, device&#10;&#10;Description automatically generated">
            <a:extLst>
              <a:ext uri="{FF2B5EF4-FFF2-40B4-BE49-F238E27FC236}">
                <a16:creationId xmlns:a16="http://schemas.microsoft.com/office/drawing/2014/main" id="{7C7E77D1-F7C4-40A6-9A00-EA4FE9EFF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559" y="1816025"/>
            <a:ext cx="3227216" cy="1894475"/>
          </a:xfrm>
          <a:prstGeom prst="rect">
            <a:avLst/>
          </a:prstGeom>
        </p:spPr>
      </p:pic>
      <p:pic>
        <p:nvPicPr>
          <p:cNvPr id="15" name="Picture 14">
            <a:extLst>
              <a:ext uri="{FF2B5EF4-FFF2-40B4-BE49-F238E27FC236}">
                <a16:creationId xmlns:a16="http://schemas.microsoft.com/office/drawing/2014/main" id="{C7244FAF-F5CC-4DDC-BEED-6DE31642F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16758"/>
            <a:ext cx="2805404" cy="1020147"/>
          </a:xfrm>
          <a:prstGeom prst="rect">
            <a:avLst/>
          </a:prstGeom>
        </p:spPr>
      </p:pic>
      <p:sp>
        <p:nvSpPr>
          <p:cNvPr id="16" name="Arrow: Down 15">
            <a:extLst>
              <a:ext uri="{FF2B5EF4-FFF2-40B4-BE49-F238E27FC236}">
                <a16:creationId xmlns:a16="http://schemas.microsoft.com/office/drawing/2014/main" id="{B98027AD-DF72-4E93-8B36-9C406543ED03}"/>
              </a:ext>
            </a:extLst>
          </p:cNvPr>
          <p:cNvSpPr/>
          <p:nvPr/>
        </p:nvSpPr>
        <p:spPr>
          <a:xfrm rot="16200000">
            <a:off x="5117698" y="2517077"/>
            <a:ext cx="442127" cy="492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B7E49D69-1996-4208-8684-258BE3EA3447}"/>
              </a:ext>
            </a:extLst>
          </p:cNvPr>
          <p:cNvSpPr/>
          <p:nvPr/>
        </p:nvSpPr>
        <p:spPr>
          <a:xfrm rot="16200000">
            <a:off x="5117698" y="4955016"/>
            <a:ext cx="442127" cy="4923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6BBD4E78-541C-43E0-B780-9867731263C5}"/>
              </a:ext>
            </a:extLst>
          </p:cNvPr>
          <p:cNvPicPr>
            <a:picLocks noChangeAspect="1"/>
          </p:cNvPicPr>
          <p:nvPr/>
        </p:nvPicPr>
        <p:blipFill>
          <a:blip r:embed="rId5"/>
          <a:stretch>
            <a:fillRect/>
          </a:stretch>
        </p:blipFill>
        <p:spPr>
          <a:xfrm>
            <a:off x="156816" y="1085395"/>
            <a:ext cx="4633362" cy="45724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D207BEBD-2CCC-49D9-8B24-70DC3DB9A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921" y="3909527"/>
            <a:ext cx="2644492" cy="2583348"/>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6EB50A69-9928-40B2-83E1-E62F40300D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493834"/>
            <a:ext cx="3095519" cy="1414732"/>
          </a:xfrm>
          <a:prstGeom prst="rect">
            <a:avLst/>
          </a:prstGeom>
        </p:spPr>
      </p:pic>
      <p:sp>
        <p:nvSpPr>
          <p:cNvPr id="23" name="Footer Placeholder 2">
            <a:extLst>
              <a:ext uri="{FF2B5EF4-FFF2-40B4-BE49-F238E27FC236}">
                <a16:creationId xmlns:a16="http://schemas.microsoft.com/office/drawing/2014/main" id="{60941137-318B-4DF3-9D33-8860ED7F91AA}"/>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3440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8E07-8911-4792-A97E-B091A7CF5E0D}"/>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958FAE99-B15A-4E42-AC78-4C8BE62F7F73}"/>
              </a:ext>
            </a:extLst>
          </p:cNvPr>
          <p:cNvPicPr>
            <a:picLocks noGrp="1" noChangeAspect="1"/>
          </p:cNvPicPr>
          <p:nvPr>
            <p:ph idx="1"/>
          </p:nvPr>
        </p:nvPicPr>
        <p:blipFill>
          <a:blip r:embed="rId3"/>
          <a:stretch>
            <a:fillRect/>
          </a:stretch>
        </p:blipFill>
        <p:spPr>
          <a:xfrm>
            <a:off x="1543050" y="2491273"/>
            <a:ext cx="9012909" cy="2533421"/>
          </a:xfrm>
        </p:spPr>
      </p:pic>
      <p:pic>
        <p:nvPicPr>
          <p:cNvPr id="6" name="Picture 5">
            <a:extLst>
              <a:ext uri="{FF2B5EF4-FFF2-40B4-BE49-F238E27FC236}">
                <a16:creationId xmlns:a16="http://schemas.microsoft.com/office/drawing/2014/main" id="{A2673EBD-62AD-497A-860E-1E04F648CE7C}"/>
              </a:ext>
            </a:extLst>
          </p:cNvPr>
          <p:cNvPicPr>
            <a:picLocks noChangeAspect="1"/>
          </p:cNvPicPr>
          <p:nvPr/>
        </p:nvPicPr>
        <p:blipFill>
          <a:blip r:embed="rId4"/>
          <a:stretch>
            <a:fillRect/>
          </a:stretch>
        </p:blipFill>
        <p:spPr>
          <a:xfrm>
            <a:off x="309216" y="1233448"/>
            <a:ext cx="4633362" cy="457240"/>
          </a:xfrm>
          <a:prstGeom prst="rect">
            <a:avLst/>
          </a:prstGeom>
        </p:spPr>
      </p:pic>
      <p:sp>
        <p:nvSpPr>
          <p:cNvPr id="7" name="Footer Placeholder 2">
            <a:extLst>
              <a:ext uri="{FF2B5EF4-FFF2-40B4-BE49-F238E27FC236}">
                <a16:creationId xmlns:a16="http://schemas.microsoft.com/office/drawing/2014/main" id="{1F100ACF-3B96-4164-8A78-1B5D753A91DB}"/>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103118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8416-BC59-4D8F-A672-A25B2BE2C5F7}"/>
              </a:ext>
            </a:extLst>
          </p:cNvPr>
          <p:cNvSpPr>
            <a:spLocks noGrp="1"/>
          </p:cNvSpPr>
          <p:nvPr>
            <p:ph type="title"/>
          </p:nvPr>
        </p:nvSpPr>
        <p:spPr/>
        <p:txBody>
          <a:bodyPr/>
          <a:lstStyle/>
          <a:p>
            <a:r>
              <a:rPr lang="en-IN" dirty="0"/>
              <a:t>Image Segmentation</a:t>
            </a:r>
          </a:p>
        </p:txBody>
      </p:sp>
      <p:sp>
        <p:nvSpPr>
          <p:cNvPr id="4" name="Footer Placeholder 2">
            <a:extLst>
              <a:ext uri="{FF2B5EF4-FFF2-40B4-BE49-F238E27FC236}">
                <a16:creationId xmlns:a16="http://schemas.microsoft.com/office/drawing/2014/main" id="{69B0B395-570A-414C-80B7-7ABB9AE5A800}"/>
              </a:ext>
            </a:extLst>
          </p:cNvPr>
          <p:cNvSpPr>
            <a:spLocks noGrp="1"/>
          </p:cNvSpPr>
          <p:nvPr>
            <p:ph type="ftr" sz="quarter" idx="11"/>
          </p:nvPr>
        </p:nvSpPr>
        <p:spPr>
          <a:xfrm>
            <a:off x="4038600" y="6356350"/>
            <a:ext cx="4114800" cy="365125"/>
          </a:xfrm>
        </p:spPr>
        <p:txBody>
          <a:bodyPr/>
          <a:lstStyle/>
          <a:p>
            <a:r>
              <a:rPr lang="en-IN" dirty="0"/>
              <a:t>NIT HAMIRPUR</a:t>
            </a:r>
          </a:p>
        </p:txBody>
      </p:sp>
      <p:pic>
        <p:nvPicPr>
          <p:cNvPr id="8" name="Picture 7">
            <a:extLst>
              <a:ext uri="{FF2B5EF4-FFF2-40B4-BE49-F238E27FC236}">
                <a16:creationId xmlns:a16="http://schemas.microsoft.com/office/drawing/2014/main" id="{9D712D1E-64FC-4B97-BD10-0184879E05A4}"/>
              </a:ext>
            </a:extLst>
          </p:cNvPr>
          <p:cNvPicPr>
            <a:picLocks noChangeAspect="1"/>
          </p:cNvPicPr>
          <p:nvPr/>
        </p:nvPicPr>
        <p:blipFill>
          <a:blip r:embed="rId3"/>
          <a:stretch>
            <a:fillRect/>
          </a:stretch>
        </p:blipFill>
        <p:spPr>
          <a:xfrm>
            <a:off x="838200" y="1427295"/>
            <a:ext cx="3482642" cy="205758"/>
          </a:xfrm>
          <a:prstGeom prst="rect">
            <a:avLst/>
          </a:prstGeom>
        </p:spPr>
      </p:pic>
      <p:sp>
        <p:nvSpPr>
          <p:cNvPr id="10" name="TextBox 9">
            <a:extLst>
              <a:ext uri="{FF2B5EF4-FFF2-40B4-BE49-F238E27FC236}">
                <a16:creationId xmlns:a16="http://schemas.microsoft.com/office/drawing/2014/main" id="{2C4A6BD3-0AC8-4077-83BD-B164555E04F2}"/>
              </a:ext>
            </a:extLst>
          </p:cNvPr>
          <p:cNvSpPr txBox="1"/>
          <p:nvPr/>
        </p:nvSpPr>
        <p:spPr>
          <a:xfrm>
            <a:off x="909917" y="2308883"/>
            <a:ext cx="6163235" cy="1477328"/>
          </a:xfrm>
          <a:prstGeom prst="rect">
            <a:avLst/>
          </a:prstGeom>
          <a:noFill/>
        </p:spPr>
        <p:txBody>
          <a:bodyPr wrap="square">
            <a:spAutoFit/>
          </a:bodyPr>
          <a:lstStyle/>
          <a:p>
            <a:r>
              <a:rPr lang="en-US" b="1" i="0" dirty="0">
                <a:solidFill>
                  <a:schemeClr val="tx1">
                    <a:lumMod val="95000"/>
                    <a:lumOff val="5000"/>
                  </a:schemeClr>
                </a:solidFill>
                <a:effectLst/>
                <a:latin typeface="arial" panose="020B0604020202020204" pitchFamily="34" charset="0"/>
              </a:rPr>
              <a:t>The process of splitting images into multiple layers, represented by a smart, pixel-wise mask</a:t>
            </a:r>
            <a:r>
              <a:rPr lang="en-US" b="0" i="0" dirty="0">
                <a:solidFill>
                  <a:schemeClr val="tx1">
                    <a:lumMod val="95000"/>
                    <a:lumOff val="5000"/>
                  </a:schemeClr>
                </a:solidFill>
                <a:effectLst/>
                <a:latin typeface="arial" panose="020B0604020202020204" pitchFamily="34" charset="0"/>
              </a:rPr>
              <a:t> is known as Image Segmentation. It involves merging, blocking, and separating an image from its integration level.</a:t>
            </a:r>
          </a:p>
          <a:p>
            <a:endParaRPr lang="en-IN" dirty="0">
              <a:solidFill>
                <a:schemeClr val="tx1">
                  <a:lumMod val="95000"/>
                  <a:lumOff val="5000"/>
                </a:schemeClr>
              </a:solidFill>
            </a:endParaRPr>
          </a:p>
        </p:txBody>
      </p:sp>
      <p:sp>
        <p:nvSpPr>
          <p:cNvPr id="12" name="TextBox 11">
            <a:extLst>
              <a:ext uri="{FF2B5EF4-FFF2-40B4-BE49-F238E27FC236}">
                <a16:creationId xmlns:a16="http://schemas.microsoft.com/office/drawing/2014/main" id="{5A93DF4C-4D9F-4459-BCF3-CFC992F8A020}"/>
              </a:ext>
            </a:extLst>
          </p:cNvPr>
          <p:cNvSpPr txBox="1"/>
          <p:nvPr/>
        </p:nvSpPr>
        <p:spPr>
          <a:xfrm>
            <a:off x="990600" y="3953377"/>
            <a:ext cx="6096000" cy="2031325"/>
          </a:xfrm>
          <a:prstGeom prst="rect">
            <a:avLst/>
          </a:prstGeom>
          <a:noFill/>
        </p:spPr>
        <p:txBody>
          <a:bodyPr wrap="square">
            <a:spAutoFit/>
          </a:bodyPr>
          <a:lstStyle/>
          <a:p>
            <a:r>
              <a:rPr lang="en-IN" b="0" i="0" dirty="0">
                <a:solidFill>
                  <a:srgbClr val="222222"/>
                </a:solidFill>
                <a:effectLst/>
                <a:latin typeface="Lato" panose="020F0502020204030203" pitchFamily="34" charset="0"/>
              </a:rPr>
              <a:t>Image segmentation algorithms like- </a:t>
            </a:r>
          </a:p>
          <a:p>
            <a:r>
              <a:rPr lang="en-IN" dirty="0">
                <a:solidFill>
                  <a:srgbClr val="222222"/>
                </a:solidFill>
                <a:latin typeface="Lato" panose="020F0502020204030203" pitchFamily="34" charset="0"/>
              </a:rPr>
              <a:t>	- </a:t>
            </a:r>
            <a:r>
              <a:rPr lang="en-IN" b="0" i="0" dirty="0">
                <a:solidFill>
                  <a:srgbClr val="222222"/>
                </a:solidFill>
                <a:effectLst/>
                <a:latin typeface="Lato" panose="020F0502020204030203" pitchFamily="34" charset="0"/>
              </a:rPr>
              <a:t>Otsu’s segmentation</a:t>
            </a:r>
          </a:p>
          <a:p>
            <a:r>
              <a:rPr lang="en-IN" dirty="0">
                <a:solidFill>
                  <a:srgbClr val="222222"/>
                </a:solidFill>
                <a:latin typeface="Lato" panose="020F0502020204030203" pitchFamily="34" charset="0"/>
              </a:rPr>
              <a:t>	-</a:t>
            </a:r>
            <a:r>
              <a:rPr lang="en-IN" b="0" i="0" dirty="0">
                <a:solidFill>
                  <a:srgbClr val="222222"/>
                </a:solidFill>
                <a:effectLst/>
                <a:latin typeface="Lato" panose="020F0502020204030203" pitchFamily="34" charset="0"/>
              </a:rPr>
              <a:t> Edge-based segmentation algorithms</a:t>
            </a:r>
            <a:endParaRPr lang="en-IN" dirty="0">
              <a:solidFill>
                <a:srgbClr val="222222"/>
              </a:solidFill>
              <a:latin typeface="Lato" panose="020F0502020204030203" pitchFamily="34" charset="0"/>
            </a:endParaRPr>
          </a:p>
          <a:p>
            <a:r>
              <a:rPr lang="en-IN" b="0" i="0" dirty="0">
                <a:solidFill>
                  <a:srgbClr val="222222"/>
                </a:solidFill>
                <a:effectLst/>
                <a:latin typeface="Lato" panose="020F0502020204030203" pitchFamily="34" charset="0"/>
              </a:rPr>
              <a:t>	- Region-based segmentation algorithms 	          	- Clustering-based segmentation algorithms 	       	- Neural networks for segmentation</a:t>
            </a:r>
            <a:endParaRPr lang="en-IN" dirty="0">
              <a:solidFill>
                <a:srgbClr val="222222"/>
              </a:solidFill>
              <a:latin typeface="Lato" panose="020F0502020204030203" pitchFamily="34" charset="0"/>
            </a:endParaRPr>
          </a:p>
          <a:p>
            <a:r>
              <a:rPr lang="en-IN" b="0" i="0" dirty="0">
                <a:solidFill>
                  <a:srgbClr val="222222"/>
                </a:solidFill>
                <a:effectLst/>
                <a:latin typeface="Lato" panose="020F0502020204030203" pitchFamily="34" charset="0"/>
              </a:rPr>
              <a:t>	- Watershed segmentation algorithms.</a:t>
            </a:r>
            <a:endParaRPr lang="en-IN" dirty="0"/>
          </a:p>
        </p:txBody>
      </p:sp>
      <p:pic>
        <p:nvPicPr>
          <p:cNvPr id="14" name="Picture 13">
            <a:extLst>
              <a:ext uri="{FF2B5EF4-FFF2-40B4-BE49-F238E27FC236}">
                <a16:creationId xmlns:a16="http://schemas.microsoft.com/office/drawing/2014/main" id="{78FF1F90-3F78-40DE-AFAE-1DE5B1552222}"/>
              </a:ext>
            </a:extLst>
          </p:cNvPr>
          <p:cNvPicPr>
            <a:picLocks noChangeAspect="1"/>
          </p:cNvPicPr>
          <p:nvPr/>
        </p:nvPicPr>
        <p:blipFill>
          <a:blip r:embed="rId4"/>
          <a:stretch>
            <a:fillRect/>
          </a:stretch>
        </p:blipFill>
        <p:spPr>
          <a:xfrm>
            <a:off x="7162922" y="624717"/>
            <a:ext cx="2339543" cy="3368332"/>
          </a:xfrm>
          <a:prstGeom prst="rect">
            <a:avLst/>
          </a:prstGeom>
        </p:spPr>
      </p:pic>
      <p:pic>
        <p:nvPicPr>
          <p:cNvPr id="16" name="Picture 15">
            <a:extLst>
              <a:ext uri="{FF2B5EF4-FFF2-40B4-BE49-F238E27FC236}">
                <a16:creationId xmlns:a16="http://schemas.microsoft.com/office/drawing/2014/main" id="{167D34A2-A4C8-4499-BCB5-908E46119B73}"/>
              </a:ext>
            </a:extLst>
          </p:cNvPr>
          <p:cNvPicPr>
            <a:picLocks noChangeAspect="1"/>
          </p:cNvPicPr>
          <p:nvPr/>
        </p:nvPicPr>
        <p:blipFill>
          <a:blip r:embed="rId5"/>
          <a:stretch>
            <a:fillRect/>
          </a:stretch>
        </p:blipFill>
        <p:spPr>
          <a:xfrm>
            <a:off x="9592235" y="655185"/>
            <a:ext cx="1973751" cy="3368333"/>
          </a:xfrm>
          <a:prstGeom prst="rect">
            <a:avLst/>
          </a:prstGeom>
        </p:spPr>
      </p:pic>
      <p:pic>
        <p:nvPicPr>
          <p:cNvPr id="17" name="Content Placeholder 4" descr="A picture containing text, clock, green, blurry&#10;&#10;Description automatically generated">
            <a:extLst>
              <a:ext uri="{FF2B5EF4-FFF2-40B4-BE49-F238E27FC236}">
                <a16:creationId xmlns:a16="http://schemas.microsoft.com/office/drawing/2014/main" id="{C3CD1122-71B6-42D0-851B-223E479AE2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596" y="5066709"/>
            <a:ext cx="2117639" cy="735878"/>
          </a:xfrm>
          <a:prstGeom prst="rect">
            <a:avLst/>
          </a:prstGeom>
        </p:spPr>
      </p:pic>
      <p:sp>
        <p:nvSpPr>
          <p:cNvPr id="19" name="Rectangle 18">
            <a:extLst>
              <a:ext uri="{FF2B5EF4-FFF2-40B4-BE49-F238E27FC236}">
                <a16:creationId xmlns:a16="http://schemas.microsoft.com/office/drawing/2014/main" id="{02210962-7070-415E-8C2A-A1ED34A7C635}"/>
              </a:ext>
            </a:extLst>
          </p:cNvPr>
          <p:cNvSpPr/>
          <p:nvPr/>
        </p:nvSpPr>
        <p:spPr>
          <a:xfrm>
            <a:off x="7556674" y="5327342"/>
            <a:ext cx="251927" cy="442426"/>
          </a:xfrm>
          <a:prstGeom prst="rect">
            <a:avLst/>
          </a:prstGeom>
          <a:noFill/>
          <a:ln w="28575">
            <a:solidFill>
              <a:srgbClr val="39F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A picture containing text&#10;&#10;Description automatically generated">
            <a:extLst>
              <a:ext uri="{FF2B5EF4-FFF2-40B4-BE49-F238E27FC236}">
                <a16:creationId xmlns:a16="http://schemas.microsoft.com/office/drawing/2014/main" id="{AEFCB9DB-B198-47AB-9FBC-A0CDA0AC69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3802" y="5104588"/>
            <a:ext cx="371315" cy="665180"/>
          </a:xfrm>
          <a:prstGeom prst="rect">
            <a:avLst/>
          </a:prstGeom>
        </p:spPr>
      </p:pic>
      <p:sp>
        <p:nvSpPr>
          <p:cNvPr id="21" name="TextBox 20">
            <a:extLst>
              <a:ext uri="{FF2B5EF4-FFF2-40B4-BE49-F238E27FC236}">
                <a16:creationId xmlns:a16="http://schemas.microsoft.com/office/drawing/2014/main" id="{76A09313-54A9-490E-8845-4EC4DDA1E543}"/>
              </a:ext>
            </a:extLst>
          </p:cNvPr>
          <p:cNvSpPr txBox="1"/>
          <p:nvPr/>
        </p:nvSpPr>
        <p:spPr>
          <a:xfrm>
            <a:off x="8533415" y="6123543"/>
            <a:ext cx="2402541" cy="369332"/>
          </a:xfrm>
          <a:prstGeom prst="rect">
            <a:avLst/>
          </a:prstGeom>
          <a:noFill/>
        </p:spPr>
        <p:txBody>
          <a:bodyPr wrap="square" rtlCol="0">
            <a:spAutoFit/>
          </a:bodyPr>
          <a:lstStyle/>
          <a:p>
            <a:r>
              <a:rPr lang="en-IN" dirty="0"/>
              <a:t>Digit Segmentation</a:t>
            </a:r>
          </a:p>
        </p:txBody>
      </p:sp>
    </p:spTree>
    <p:extLst>
      <p:ext uri="{BB962C8B-B14F-4D97-AF65-F5344CB8AC3E}">
        <p14:creationId xmlns:p14="http://schemas.microsoft.com/office/powerpoint/2010/main" val="295079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77B05-E18B-4C41-80B0-64004CD1919D}"/>
              </a:ext>
            </a:extLst>
          </p:cNvPr>
          <p:cNvSpPr>
            <a:spLocks noGrp="1"/>
          </p:cNvSpPr>
          <p:nvPr>
            <p:ph type="title"/>
          </p:nvPr>
        </p:nvSpPr>
        <p:spPr>
          <a:xfrm>
            <a:off x="838199" y="365125"/>
            <a:ext cx="10515600" cy="1325563"/>
          </a:xfrm>
        </p:spPr>
        <p:txBody>
          <a:bodyPr/>
          <a:lstStyle/>
          <a:p>
            <a:r>
              <a:rPr lang="en-IN" dirty="0"/>
              <a:t>Digit Recognition</a:t>
            </a:r>
          </a:p>
        </p:txBody>
      </p:sp>
      <p:sp>
        <p:nvSpPr>
          <p:cNvPr id="3" name="Content Placeholder 2">
            <a:extLst>
              <a:ext uri="{FF2B5EF4-FFF2-40B4-BE49-F238E27FC236}">
                <a16:creationId xmlns:a16="http://schemas.microsoft.com/office/drawing/2014/main" id="{FD034179-4ED6-4D2F-A591-98B491A975DE}"/>
              </a:ext>
            </a:extLst>
          </p:cNvPr>
          <p:cNvSpPr>
            <a:spLocks noGrp="1"/>
          </p:cNvSpPr>
          <p:nvPr>
            <p:ph idx="1"/>
          </p:nvPr>
        </p:nvSpPr>
        <p:spPr>
          <a:xfrm>
            <a:off x="838197" y="2132106"/>
            <a:ext cx="10515599" cy="2038163"/>
          </a:xfrm>
        </p:spPr>
        <p:txBody>
          <a:bodyPr>
            <a:noAutofit/>
          </a:bodyPr>
          <a:lstStyle/>
          <a:p>
            <a:r>
              <a:rPr lang="en-IN" sz="2000" dirty="0"/>
              <a:t>The process of identifying the individual digit using the machine learning algorithms is known as Digit Recognition.  </a:t>
            </a:r>
          </a:p>
          <a:p>
            <a:pPr algn="l"/>
            <a:r>
              <a:rPr lang="en-US" sz="2000" b="0" i="0" u="none" strike="noStrike" baseline="0" dirty="0"/>
              <a:t>In this the OCR model is trained to predict 10 classes (i.e., 0-9) using the cropped counter patch as well as the class and bounding box (x, y, w, h) of each digit as inputs.</a:t>
            </a:r>
            <a:endParaRPr lang="en-IN" sz="2000" dirty="0"/>
          </a:p>
        </p:txBody>
      </p:sp>
      <p:sp>
        <p:nvSpPr>
          <p:cNvPr id="4" name="Footer Placeholder 2">
            <a:extLst>
              <a:ext uri="{FF2B5EF4-FFF2-40B4-BE49-F238E27FC236}">
                <a16:creationId xmlns:a16="http://schemas.microsoft.com/office/drawing/2014/main" id="{D0A71F2A-38B9-4E88-A72B-4F2FB2F70202}"/>
              </a:ext>
            </a:extLst>
          </p:cNvPr>
          <p:cNvSpPr>
            <a:spLocks noGrp="1"/>
          </p:cNvSpPr>
          <p:nvPr>
            <p:ph type="ftr" sz="quarter" idx="11"/>
          </p:nvPr>
        </p:nvSpPr>
        <p:spPr>
          <a:xfrm>
            <a:off x="4038600" y="6356350"/>
            <a:ext cx="4114800" cy="365125"/>
          </a:xfrm>
        </p:spPr>
        <p:txBody>
          <a:bodyPr/>
          <a:lstStyle/>
          <a:p>
            <a:r>
              <a:rPr lang="en-IN" dirty="0"/>
              <a:t>NIT HAMIRPUR</a:t>
            </a:r>
          </a:p>
        </p:txBody>
      </p:sp>
      <p:pic>
        <p:nvPicPr>
          <p:cNvPr id="7" name="Picture 6">
            <a:extLst>
              <a:ext uri="{FF2B5EF4-FFF2-40B4-BE49-F238E27FC236}">
                <a16:creationId xmlns:a16="http://schemas.microsoft.com/office/drawing/2014/main" id="{D993674A-0EF7-4C97-9E39-9F0117EDA997}"/>
              </a:ext>
            </a:extLst>
          </p:cNvPr>
          <p:cNvPicPr>
            <a:picLocks noChangeAspect="1"/>
          </p:cNvPicPr>
          <p:nvPr/>
        </p:nvPicPr>
        <p:blipFill>
          <a:blip r:embed="rId3"/>
          <a:stretch>
            <a:fillRect/>
          </a:stretch>
        </p:blipFill>
        <p:spPr>
          <a:xfrm>
            <a:off x="930161" y="1351096"/>
            <a:ext cx="3482642" cy="205758"/>
          </a:xfrm>
          <a:prstGeom prst="rect">
            <a:avLst/>
          </a:prstGeom>
        </p:spPr>
      </p:pic>
      <p:pic>
        <p:nvPicPr>
          <p:cNvPr id="9" name="Picture 8">
            <a:extLst>
              <a:ext uri="{FF2B5EF4-FFF2-40B4-BE49-F238E27FC236}">
                <a16:creationId xmlns:a16="http://schemas.microsoft.com/office/drawing/2014/main" id="{02D44090-1C87-4AD7-A1A1-0A08CDA46CCC}"/>
              </a:ext>
            </a:extLst>
          </p:cNvPr>
          <p:cNvPicPr>
            <a:picLocks noChangeAspect="1"/>
          </p:cNvPicPr>
          <p:nvPr/>
        </p:nvPicPr>
        <p:blipFill>
          <a:blip r:embed="rId4"/>
          <a:stretch>
            <a:fillRect/>
          </a:stretch>
        </p:blipFill>
        <p:spPr>
          <a:xfrm>
            <a:off x="1663901" y="4170269"/>
            <a:ext cx="3090930" cy="1037617"/>
          </a:xfrm>
          <a:prstGeom prst="rect">
            <a:avLst/>
          </a:prstGeom>
        </p:spPr>
      </p:pic>
      <p:pic>
        <p:nvPicPr>
          <p:cNvPr id="11" name="Picture 10">
            <a:extLst>
              <a:ext uri="{FF2B5EF4-FFF2-40B4-BE49-F238E27FC236}">
                <a16:creationId xmlns:a16="http://schemas.microsoft.com/office/drawing/2014/main" id="{58678F33-0CC6-4FF1-B11E-68ACF2AAE246}"/>
              </a:ext>
            </a:extLst>
          </p:cNvPr>
          <p:cNvPicPr>
            <a:picLocks noChangeAspect="1"/>
          </p:cNvPicPr>
          <p:nvPr/>
        </p:nvPicPr>
        <p:blipFill>
          <a:blip r:embed="rId5"/>
          <a:stretch>
            <a:fillRect/>
          </a:stretch>
        </p:blipFill>
        <p:spPr>
          <a:xfrm>
            <a:off x="6095997" y="4170269"/>
            <a:ext cx="3090930" cy="1037617"/>
          </a:xfrm>
          <a:prstGeom prst="rect">
            <a:avLst/>
          </a:prstGeom>
        </p:spPr>
      </p:pic>
      <p:sp>
        <p:nvSpPr>
          <p:cNvPr id="12" name="Arrow: Down 11">
            <a:extLst>
              <a:ext uri="{FF2B5EF4-FFF2-40B4-BE49-F238E27FC236}">
                <a16:creationId xmlns:a16="http://schemas.microsoft.com/office/drawing/2014/main" id="{0E23FFED-9D4C-4254-B702-36777262CAA0}"/>
              </a:ext>
            </a:extLst>
          </p:cNvPr>
          <p:cNvSpPr/>
          <p:nvPr/>
        </p:nvSpPr>
        <p:spPr>
          <a:xfrm>
            <a:off x="3048000" y="5423647"/>
            <a:ext cx="259976"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6AD8977B-E1AF-4EA3-A2B2-28B93A09CE09}"/>
              </a:ext>
            </a:extLst>
          </p:cNvPr>
          <p:cNvSpPr/>
          <p:nvPr/>
        </p:nvSpPr>
        <p:spPr>
          <a:xfrm>
            <a:off x="7512428" y="5423643"/>
            <a:ext cx="259976"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DFE67E7-5920-4C10-894E-A0DE7F33AAA5}"/>
              </a:ext>
            </a:extLst>
          </p:cNvPr>
          <p:cNvSpPr txBox="1"/>
          <p:nvPr/>
        </p:nvSpPr>
        <p:spPr>
          <a:xfrm>
            <a:off x="2570557" y="5867543"/>
            <a:ext cx="1842247" cy="369332"/>
          </a:xfrm>
          <a:prstGeom prst="rect">
            <a:avLst/>
          </a:prstGeom>
          <a:noFill/>
        </p:spPr>
        <p:txBody>
          <a:bodyPr wrap="square" rtlCol="0">
            <a:spAutoFit/>
          </a:bodyPr>
          <a:lstStyle/>
          <a:p>
            <a:r>
              <a:rPr lang="en-IN" dirty="0"/>
              <a:t>[ 0 7 6 2 9 ]</a:t>
            </a:r>
          </a:p>
        </p:txBody>
      </p:sp>
      <p:sp>
        <p:nvSpPr>
          <p:cNvPr id="15" name="TextBox 14">
            <a:extLst>
              <a:ext uri="{FF2B5EF4-FFF2-40B4-BE49-F238E27FC236}">
                <a16:creationId xmlns:a16="http://schemas.microsoft.com/office/drawing/2014/main" id="{DD550D32-1CF3-4306-AACF-42232AC7A4EB}"/>
              </a:ext>
            </a:extLst>
          </p:cNvPr>
          <p:cNvSpPr txBox="1"/>
          <p:nvPr/>
        </p:nvSpPr>
        <p:spPr>
          <a:xfrm>
            <a:off x="7070841" y="5849610"/>
            <a:ext cx="1842247" cy="369332"/>
          </a:xfrm>
          <a:prstGeom prst="rect">
            <a:avLst/>
          </a:prstGeom>
          <a:noFill/>
        </p:spPr>
        <p:txBody>
          <a:bodyPr wrap="square" rtlCol="0">
            <a:spAutoFit/>
          </a:bodyPr>
          <a:lstStyle/>
          <a:p>
            <a:r>
              <a:rPr lang="en-IN" dirty="0"/>
              <a:t>[ 1 1 1 8 ]</a:t>
            </a:r>
          </a:p>
        </p:txBody>
      </p:sp>
    </p:spTree>
    <p:extLst>
      <p:ext uri="{BB962C8B-B14F-4D97-AF65-F5344CB8AC3E}">
        <p14:creationId xmlns:p14="http://schemas.microsoft.com/office/powerpoint/2010/main" val="223549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animBg="1"/>
      <p:bldP spid="13" grpId="0" animBg="1"/>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C9EC-6C77-44AF-9D0A-C776FC68541A}"/>
              </a:ext>
            </a:extLst>
          </p:cNvPr>
          <p:cNvSpPr>
            <a:spLocks noGrp="1"/>
          </p:cNvSpPr>
          <p:nvPr>
            <p:ph type="title"/>
          </p:nvPr>
        </p:nvSpPr>
        <p:spPr/>
        <p:txBody>
          <a:bodyPr/>
          <a:lstStyle/>
          <a:p>
            <a:r>
              <a:rPr lang="en-IN"/>
              <a:t>Further Applications</a:t>
            </a:r>
            <a:endParaRPr lang="en-IN" dirty="0"/>
          </a:p>
        </p:txBody>
      </p:sp>
      <p:pic>
        <p:nvPicPr>
          <p:cNvPr id="4" name="Picture 3">
            <a:extLst>
              <a:ext uri="{FF2B5EF4-FFF2-40B4-BE49-F238E27FC236}">
                <a16:creationId xmlns:a16="http://schemas.microsoft.com/office/drawing/2014/main" id="{3A05441D-E973-493F-B9E6-1A620BCB8ECB}"/>
              </a:ext>
            </a:extLst>
          </p:cNvPr>
          <p:cNvPicPr>
            <a:picLocks noChangeAspect="1"/>
          </p:cNvPicPr>
          <p:nvPr/>
        </p:nvPicPr>
        <p:blipFill>
          <a:blip r:embed="rId3"/>
          <a:stretch>
            <a:fillRect/>
          </a:stretch>
        </p:blipFill>
        <p:spPr>
          <a:xfrm>
            <a:off x="479545" y="1233448"/>
            <a:ext cx="4633362" cy="457240"/>
          </a:xfrm>
          <a:prstGeom prst="rect">
            <a:avLst/>
          </a:prstGeom>
        </p:spPr>
      </p:pic>
      <p:pic>
        <p:nvPicPr>
          <p:cNvPr id="5" name="Content Placeholder 4">
            <a:extLst>
              <a:ext uri="{FF2B5EF4-FFF2-40B4-BE49-F238E27FC236}">
                <a16:creationId xmlns:a16="http://schemas.microsoft.com/office/drawing/2014/main" id="{1EBD2F67-8461-473D-AF77-75B16563B22A}"/>
              </a:ext>
            </a:extLst>
          </p:cNvPr>
          <p:cNvPicPr>
            <a:picLocks noGrp="1" noChangeAspect="1"/>
          </p:cNvPicPr>
          <p:nvPr>
            <p:ph idx="1"/>
          </p:nvPr>
        </p:nvPicPr>
        <p:blipFill rotWithShape="1">
          <a:blip r:embed="rId4"/>
          <a:srcRect r="1" b="17847"/>
          <a:stretch/>
        </p:blipFill>
        <p:spPr>
          <a:xfrm>
            <a:off x="838200" y="2111229"/>
            <a:ext cx="4014216" cy="2300237"/>
          </a:xfrm>
          <a:prstGeom prst="rect">
            <a:avLst/>
          </a:prstGeom>
        </p:spPr>
      </p:pic>
      <p:pic>
        <p:nvPicPr>
          <p:cNvPr id="6" name="Picture 5">
            <a:extLst>
              <a:ext uri="{FF2B5EF4-FFF2-40B4-BE49-F238E27FC236}">
                <a16:creationId xmlns:a16="http://schemas.microsoft.com/office/drawing/2014/main" id="{3A7E01F6-0F11-46C5-B90B-C0C07F5258F0}"/>
              </a:ext>
            </a:extLst>
          </p:cNvPr>
          <p:cNvPicPr>
            <a:picLocks noChangeAspect="1"/>
          </p:cNvPicPr>
          <p:nvPr/>
        </p:nvPicPr>
        <p:blipFill rotWithShape="1">
          <a:blip r:embed="rId5"/>
          <a:srcRect r="3540" b="-1"/>
          <a:stretch/>
        </p:blipFill>
        <p:spPr>
          <a:xfrm>
            <a:off x="5880981" y="2111229"/>
            <a:ext cx="4015902" cy="2300237"/>
          </a:xfrm>
          <a:prstGeom prst="rect">
            <a:avLst/>
          </a:prstGeom>
        </p:spPr>
      </p:pic>
      <p:pic>
        <p:nvPicPr>
          <p:cNvPr id="8" name="Picture 7" descr="Text, whiteboard&#10;&#10;Description automatically generated">
            <a:extLst>
              <a:ext uri="{FF2B5EF4-FFF2-40B4-BE49-F238E27FC236}">
                <a16:creationId xmlns:a16="http://schemas.microsoft.com/office/drawing/2014/main" id="{2A9E8AC7-5A76-47E7-96A0-E77C55A94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6359" y="4643748"/>
            <a:ext cx="2619375" cy="1743075"/>
          </a:xfrm>
          <a:prstGeom prst="rect">
            <a:avLst/>
          </a:prstGeom>
        </p:spPr>
      </p:pic>
      <p:sp>
        <p:nvSpPr>
          <p:cNvPr id="18" name="Footer Placeholder 2">
            <a:extLst>
              <a:ext uri="{FF2B5EF4-FFF2-40B4-BE49-F238E27FC236}">
                <a16:creationId xmlns:a16="http://schemas.microsoft.com/office/drawing/2014/main" id="{984126FA-F859-417A-95BB-C22513CA54D5}"/>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39463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58B8-9387-4385-BF17-C6C078A91E8E}"/>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9DF22563-2FA9-451E-8F6B-2AD6FC354B51}"/>
              </a:ext>
            </a:extLst>
          </p:cNvPr>
          <p:cNvSpPr>
            <a:spLocks noGrp="1"/>
          </p:cNvSpPr>
          <p:nvPr>
            <p:ph idx="1"/>
          </p:nvPr>
        </p:nvSpPr>
        <p:spPr/>
        <p:txBody>
          <a:bodyPr/>
          <a:lstStyle/>
          <a:p>
            <a:pPr algn="l"/>
            <a:r>
              <a:rPr lang="en-IN" sz="2400" b="0" i="0" dirty="0">
                <a:solidFill>
                  <a:srgbClr val="333333"/>
                </a:solidFill>
                <a:effectLst/>
                <a:latin typeface="Arial" panose="020B0604020202020204" pitchFamily="34" charset="0"/>
              </a:rPr>
              <a:t>R. </a:t>
            </a:r>
            <a:r>
              <a:rPr lang="en-IN" sz="2400" b="0" i="0" dirty="0" err="1">
                <a:solidFill>
                  <a:srgbClr val="333333"/>
                </a:solidFill>
                <a:effectLst/>
                <a:latin typeface="Arial" panose="020B0604020202020204" pitchFamily="34" charset="0"/>
              </a:rPr>
              <a:t>Laroca</a:t>
            </a:r>
            <a:r>
              <a:rPr lang="en-IN" sz="2400" b="0" i="0" dirty="0">
                <a:solidFill>
                  <a:srgbClr val="333333"/>
                </a:solidFill>
                <a:effectLst/>
                <a:latin typeface="Arial" panose="020B0604020202020204" pitchFamily="34" charset="0"/>
              </a:rPr>
              <a:t>, A. B. Araujo, L. A. </a:t>
            </a:r>
            <a:r>
              <a:rPr lang="en-IN" sz="2400" b="0" i="0" dirty="0" err="1">
                <a:solidFill>
                  <a:srgbClr val="333333"/>
                </a:solidFill>
                <a:effectLst/>
                <a:latin typeface="Arial" panose="020B0604020202020204" pitchFamily="34" charset="0"/>
              </a:rPr>
              <a:t>Zanlorensi</a:t>
            </a:r>
            <a:r>
              <a:rPr lang="en-IN" sz="2400" b="0" i="0" dirty="0">
                <a:solidFill>
                  <a:srgbClr val="333333"/>
                </a:solidFill>
                <a:effectLst/>
                <a:latin typeface="Arial" panose="020B0604020202020204" pitchFamily="34" charset="0"/>
              </a:rPr>
              <a:t>, E. C. De Almeida and D. Menotti, "Towards Image-Based Automatic Meter Reading in Unconstrained Scenarios: A Robust and Efficient Approach," in </a:t>
            </a:r>
            <a:r>
              <a:rPr lang="en-IN" sz="2400" b="0" i="1" dirty="0">
                <a:solidFill>
                  <a:srgbClr val="333333"/>
                </a:solidFill>
                <a:effectLst/>
                <a:latin typeface="Arial" panose="020B0604020202020204" pitchFamily="34" charset="0"/>
              </a:rPr>
              <a:t>IEEE Access</a:t>
            </a:r>
            <a:r>
              <a:rPr lang="en-IN" sz="2400" b="0" i="0" dirty="0">
                <a:solidFill>
                  <a:srgbClr val="333333"/>
                </a:solidFill>
                <a:effectLst/>
                <a:latin typeface="Arial" panose="020B0604020202020204" pitchFamily="34" charset="0"/>
              </a:rPr>
              <a:t>, vol. 9, pp. 67569-67584, 2021, </a:t>
            </a:r>
            <a:r>
              <a:rPr lang="en-IN" sz="2400" b="0" i="0" dirty="0" err="1">
                <a:solidFill>
                  <a:srgbClr val="333333"/>
                </a:solidFill>
                <a:effectLst/>
                <a:latin typeface="Arial" panose="020B0604020202020204" pitchFamily="34" charset="0"/>
              </a:rPr>
              <a:t>doi</a:t>
            </a:r>
            <a:r>
              <a:rPr lang="en-IN" sz="2400" b="0" i="0" dirty="0">
                <a:solidFill>
                  <a:srgbClr val="333333"/>
                </a:solidFill>
                <a:effectLst/>
                <a:latin typeface="Arial" panose="020B0604020202020204" pitchFamily="34" charset="0"/>
              </a:rPr>
              <a:t>: 10.1109/ACCESS.2021.3077415.</a:t>
            </a:r>
          </a:p>
          <a:p>
            <a:r>
              <a:rPr lang="en-IN" b="0" i="0" dirty="0" err="1">
                <a:solidFill>
                  <a:srgbClr val="333333"/>
                </a:solidFill>
                <a:effectLst/>
                <a:latin typeface="Arial" panose="020B0604020202020204" pitchFamily="34" charset="0"/>
              </a:rPr>
              <a:t>Rayson</a:t>
            </a:r>
            <a:r>
              <a:rPr lang="en-IN" b="0" i="0" dirty="0">
                <a:solidFill>
                  <a:srgbClr val="333333"/>
                </a:solidFill>
                <a:effectLst/>
                <a:latin typeface="Arial" panose="020B0604020202020204" pitchFamily="34" charset="0"/>
              </a:rPr>
              <a:t> </a:t>
            </a:r>
            <a:r>
              <a:rPr lang="en-IN" b="0" i="0" dirty="0" err="1">
                <a:solidFill>
                  <a:srgbClr val="333333"/>
                </a:solidFill>
                <a:effectLst/>
                <a:latin typeface="Arial" panose="020B0604020202020204" pitchFamily="34" charset="0"/>
              </a:rPr>
              <a:t>Laroca</a:t>
            </a:r>
            <a:r>
              <a:rPr lang="en-IN" b="0" i="0" dirty="0">
                <a:solidFill>
                  <a:srgbClr val="333333"/>
                </a:solidFill>
                <a:effectLst/>
                <a:latin typeface="Arial" panose="020B0604020202020204" pitchFamily="34" charset="0"/>
              </a:rPr>
              <a:t>, Victor Barroso, Matheus A. </a:t>
            </a:r>
            <a:r>
              <a:rPr lang="en-IN" b="0" i="0" dirty="0" err="1">
                <a:solidFill>
                  <a:srgbClr val="333333"/>
                </a:solidFill>
                <a:effectLst/>
                <a:latin typeface="Arial" panose="020B0604020202020204" pitchFamily="34" charset="0"/>
              </a:rPr>
              <a:t>Diniz</a:t>
            </a:r>
            <a:r>
              <a:rPr lang="en-IN" b="0" i="0" dirty="0">
                <a:solidFill>
                  <a:srgbClr val="333333"/>
                </a:solidFill>
                <a:effectLst/>
                <a:latin typeface="Arial" panose="020B0604020202020204" pitchFamily="34" charset="0"/>
              </a:rPr>
              <a:t>, Gabriel R. Gonçalves, William R. Schwartz, David Menotti, "Convolutional neural networks for automatic meter reading," J. Electron. </a:t>
            </a:r>
            <a:r>
              <a:rPr lang="en-IN" b="0" i="0" dirty="0" err="1">
                <a:solidFill>
                  <a:srgbClr val="333333"/>
                </a:solidFill>
                <a:effectLst/>
                <a:latin typeface="Arial" panose="020B0604020202020204" pitchFamily="34" charset="0"/>
              </a:rPr>
              <a:t>Imag</a:t>
            </a:r>
            <a:r>
              <a:rPr lang="en-IN" b="0" i="0" dirty="0">
                <a:solidFill>
                  <a:srgbClr val="333333"/>
                </a:solidFill>
                <a:effectLst/>
                <a:latin typeface="Arial" panose="020B0604020202020204" pitchFamily="34" charset="0"/>
              </a:rPr>
              <a:t>. 28(1) 013023 (5 February 2019)</a:t>
            </a:r>
            <a:br>
              <a:rPr lang="en-IN" dirty="0"/>
            </a:br>
            <a:endParaRPr lang="en-IN" dirty="0"/>
          </a:p>
        </p:txBody>
      </p:sp>
      <p:sp>
        <p:nvSpPr>
          <p:cNvPr id="4" name="Footer Placeholder 2">
            <a:extLst>
              <a:ext uri="{FF2B5EF4-FFF2-40B4-BE49-F238E27FC236}">
                <a16:creationId xmlns:a16="http://schemas.microsoft.com/office/drawing/2014/main" id="{16B42D4C-B2EF-42F5-83FD-B8FFFE52365A}"/>
              </a:ext>
            </a:extLst>
          </p:cNvPr>
          <p:cNvSpPr>
            <a:spLocks noGrp="1"/>
          </p:cNvSpPr>
          <p:nvPr>
            <p:ph type="ftr" sz="quarter" idx="11"/>
          </p:nvPr>
        </p:nvSpPr>
        <p:spPr>
          <a:xfrm>
            <a:off x="4038600" y="6356350"/>
            <a:ext cx="4114800" cy="365125"/>
          </a:xfrm>
        </p:spPr>
        <p:txBody>
          <a:bodyPr/>
          <a:lstStyle/>
          <a:p>
            <a:r>
              <a:rPr lang="en-IN" dirty="0"/>
              <a:t>NIT HAMIRPUR</a:t>
            </a:r>
          </a:p>
        </p:txBody>
      </p:sp>
      <p:pic>
        <p:nvPicPr>
          <p:cNvPr id="5" name="Picture 4">
            <a:extLst>
              <a:ext uri="{FF2B5EF4-FFF2-40B4-BE49-F238E27FC236}">
                <a16:creationId xmlns:a16="http://schemas.microsoft.com/office/drawing/2014/main" id="{0BAEB1DD-591C-4378-90EB-91939FB860D4}"/>
              </a:ext>
            </a:extLst>
          </p:cNvPr>
          <p:cNvPicPr>
            <a:picLocks noChangeAspect="1"/>
          </p:cNvPicPr>
          <p:nvPr/>
        </p:nvPicPr>
        <p:blipFill>
          <a:blip r:embed="rId2"/>
          <a:stretch>
            <a:fillRect/>
          </a:stretch>
        </p:blipFill>
        <p:spPr>
          <a:xfrm>
            <a:off x="479545" y="1233448"/>
            <a:ext cx="4633362" cy="457240"/>
          </a:xfrm>
          <a:prstGeom prst="rect">
            <a:avLst/>
          </a:prstGeom>
        </p:spPr>
      </p:pic>
    </p:spTree>
    <p:extLst>
      <p:ext uri="{BB962C8B-B14F-4D97-AF65-F5344CB8AC3E}">
        <p14:creationId xmlns:p14="http://schemas.microsoft.com/office/powerpoint/2010/main" val="243069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B5F5-321C-BC47-B47E-FBCF1FD022E5}"/>
              </a:ext>
            </a:extLst>
          </p:cNvPr>
          <p:cNvSpPr>
            <a:spLocks noGrp="1"/>
          </p:cNvSpPr>
          <p:nvPr>
            <p:ph type="title"/>
          </p:nvPr>
        </p:nvSpPr>
        <p:spPr>
          <a:xfrm>
            <a:off x="457200" y="325369"/>
            <a:ext cx="4551482" cy="2066168"/>
          </a:xfrm>
        </p:spPr>
        <p:txBody>
          <a:bodyPr anchor="b">
            <a:normAutofit/>
          </a:bodyPr>
          <a:lstStyle/>
          <a:p>
            <a:r>
              <a:rPr lang="en-US" sz="5400" dirty="0"/>
              <a:t>Overview  </a:t>
            </a:r>
          </a:p>
        </p:txBody>
      </p:sp>
      <p:sp>
        <p:nvSpPr>
          <p:cNvPr id="3" name="Content Placeholder 2">
            <a:extLst>
              <a:ext uri="{FF2B5EF4-FFF2-40B4-BE49-F238E27FC236}">
                <a16:creationId xmlns:a16="http://schemas.microsoft.com/office/drawing/2014/main" id="{854647AE-5103-5140-A6BB-0FE9033A4064}"/>
              </a:ext>
            </a:extLst>
          </p:cNvPr>
          <p:cNvSpPr>
            <a:spLocks noGrp="1"/>
          </p:cNvSpPr>
          <p:nvPr>
            <p:ph idx="1"/>
          </p:nvPr>
        </p:nvSpPr>
        <p:spPr>
          <a:xfrm>
            <a:off x="640081" y="2872899"/>
            <a:ext cx="4147462" cy="3070701"/>
          </a:xfrm>
        </p:spPr>
        <p:txBody>
          <a:bodyPr>
            <a:normAutofit/>
          </a:bodyPr>
          <a:lstStyle/>
          <a:p>
            <a:r>
              <a:rPr lang="en-US" sz="2000" dirty="0"/>
              <a:t>Introduction </a:t>
            </a:r>
          </a:p>
          <a:p>
            <a:r>
              <a:rPr lang="en-US" sz="2000" dirty="0"/>
              <a:t>Problem Statement</a:t>
            </a:r>
          </a:p>
          <a:p>
            <a:r>
              <a:rPr lang="en-US" sz="2000" dirty="0"/>
              <a:t>State of the Art</a:t>
            </a:r>
          </a:p>
          <a:p>
            <a:r>
              <a:rPr lang="en-US" sz="2000" dirty="0"/>
              <a:t>Methodology</a:t>
            </a:r>
          </a:p>
          <a:p>
            <a:pPr lvl="1"/>
            <a:r>
              <a:rPr lang="en-US" sz="1600" dirty="0"/>
              <a:t>Dataset/Experimental Setup</a:t>
            </a:r>
          </a:p>
          <a:p>
            <a:pPr lvl="1"/>
            <a:r>
              <a:rPr lang="en-US" sz="1600" dirty="0"/>
              <a:t>Solution Approach</a:t>
            </a:r>
          </a:p>
          <a:p>
            <a:r>
              <a:rPr lang="en-US" sz="2000" dirty="0"/>
              <a:t> Further Applications</a:t>
            </a:r>
          </a:p>
          <a:p>
            <a:r>
              <a:rPr lang="en-US" sz="2000" dirty="0"/>
              <a:t>References</a:t>
            </a:r>
          </a:p>
        </p:txBody>
      </p:sp>
      <p:pic>
        <p:nvPicPr>
          <p:cNvPr id="5" name="Picture 4" descr="Drawings on colourful paper">
            <a:extLst>
              <a:ext uri="{FF2B5EF4-FFF2-40B4-BE49-F238E27FC236}">
                <a16:creationId xmlns:a16="http://schemas.microsoft.com/office/drawing/2014/main" id="{2B177EA6-D118-4299-ABB8-A35A8D6033F5}"/>
              </a:ext>
            </a:extLst>
          </p:cNvPr>
          <p:cNvPicPr>
            <a:picLocks noChangeAspect="1"/>
          </p:cNvPicPr>
          <p:nvPr/>
        </p:nvPicPr>
        <p:blipFill rotWithShape="1">
          <a:blip r:embed="rId3"/>
          <a:srcRect l="4994" r="2805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DBF2615B-2594-4F1A-9DCA-0C0FD0F94AFB}"/>
              </a:ext>
            </a:extLst>
          </p:cNvPr>
          <p:cNvSpPr>
            <a:spLocks noGrp="1"/>
          </p:cNvSpPr>
          <p:nvPr>
            <p:ph type="ftr" sz="quarter" idx="11"/>
          </p:nvPr>
        </p:nvSpPr>
        <p:spPr/>
        <p:txBody>
          <a:bodyPr/>
          <a:lstStyle/>
          <a:p>
            <a:r>
              <a:rPr lang="en-IN"/>
              <a:t>NIT HAMIRPUR</a:t>
            </a:r>
          </a:p>
        </p:txBody>
      </p:sp>
      <p:pic>
        <p:nvPicPr>
          <p:cNvPr id="8" name="Picture 7">
            <a:extLst>
              <a:ext uri="{FF2B5EF4-FFF2-40B4-BE49-F238E27FC236}">
                <a16:creationId xmlns:a16="http://schemas.microsoft.com/office/drawing/2014/main" id="{C54B705C-4F3B-426D-8A29-271C6B86EE40}"/>
              </a:ext>
            </a:extLst>
          </p:cNvPr>
          <p:cNvPicPr>
            <a:picLocks noChangeAspect="1"/>
          </p:cNvPicPr>
          <p:nvPr/>
        </p:nvPicPr>
        <p:blipFill>
          <a:blip r:embed="rId4"/>
          <a:stretch>
            <a:fillRect/>
          </a:stretch>
        </p:blipFill>
        <p:spPr>
          <a:xfrm>
            <a:off x="154180" y="2213336"/>
            <a:ext cx="4633362" cy="457240"/>
          </a:xfrm>
          <a:prstGeom prst="rect">
            <a:avLst/>
          </a:prstGeom>
        </p:spPr>
      </p:pic>
    </p:spTree>
    <p:extLst>
      <p:ext uri="{BB962C8B-B14F-4D97-AF65-F5344CB8AC3E}">
        <p14:creationId xmlns:p14="http://schemas.microsoft.com/office/powerpoint/2010/main" val="31825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DAA5D4D-975B-B948-B1FD-90F0182ABE18}"/>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dirty="0">
                <a:solidFill>
                  <a:schemeClr val="tx1"/>
                </a:solidFill>
                <a:latin typeface="+mj-lt"/>
                <a:ea typeface="+mj-ea"/>
                <a:cs typeface="+mj-cs"/>
              </a:rPr>
              <a:t>Thanks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84CCDCB-BC67-41DF-B17E-E869E9D67BA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NIT HAMIRPUR</a:t>
            </a:r>
          </a:p>
        </p:txBody>
      </p:sp>
    </p:spTree>
    <p:extLst>
      <p:ext uri="{BB962C8B-B14F-4D97-AF65-F5344CB8AC3E}">
        <p14:creationId xmlns:p14="http://schemas.microsoft.com/office/powerpoint/2010/main" val="2888226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2F49-F369-41F6-A163-365CDEF27092}"/>
              </a:ext>
            </a:extLst>
          </p:cNvPr>
          <p:cNvSpPr>
            <a:spLocks noGrp="1"/>
          </p:cNvSpPr>
          <p:nvPr>
            <p:ph type="title"/>
          </p:nvPr>
        </p:nvSpPr>
        <p:spPr>
          <a:xfrm>
            <a:off x="5303004" y="530164"/>
            <a:ext cx="3994242" cy="1325563"/>
          </a:xfrm>
        </p:spPr>
        <p:txBody>
          <a:bodyPr/>
          <a:lstStyle/>
          <a:p>
            <a:r>
              <a:rPr lang="en-IN" dirty="0"/>
              <a:t>Introduction</a:t>
            </a:r>
          </a:p>
        </p:txBody>
      </p:sp>
      <p:sp>
        <p:nvSpPr>
          <p:cNvPr id="3" name="Content Placeholder 2">
            <a:extLst>
              <a:ext uri="{FF2B5EF4-FFF2-40B4-BE49-F238E27FC236}">
                <a16:creationId xmlns:a16="http://schemas.microsoft.com/office/drawing/2014/main" id="{D11D7018-5CB1-4792-844D-7E05EBF457F8}"/>
              </a:ext>
            </a:extLst>
          </p:cNvPr>
          <p:cNvSpPr>
            <a:spLocks noGrp="1"/>
          </p:cNvSpPr>
          <p:nvPr>
            <p:ph idx="1"/>
          </p:nvPr>
        </p:nvSpPr>
        <p:spPr>
          <a:xfrm>
            <a:off x="4916940" y="2407339"/>
            <a:ext cx="6696457" cy="4351338"/>
          </a:xfrm>
        </p:spPr>
        <p:txBody>
          <a:bodyPr/>
          <a:lstStyle/>
          <a:p>
            <a:pPr marL="0" indent="0" algn="l">
              <a:buNone/>
            </a:pPr>
            <a:r>
              <a:rPr lang="en-US" sz="1800" b="0" i="0" u="none" strike="noStrike" baseline="0" dirty="0">
                <a:latin typeface="NimbusRomNo9L-Regu"/>
              </a:rPr>
              <a:t>Automatic Meter Reading (AMR) refers to the technology</a:t>
            </a:r>
          </a:p>
          <a:p>
            <a:pPr marL="0" indent="0" algn="l">
              <a:buNone/>
            </a:pPr>
            <a:r>
              <a:rPr lang="en-US" sz="1800" b="0" i="0" u="none" strike="noStrike" baseline="0" dirty="0">
                <a:latin typeface="NimbusRomNo9L-Regu"/>
              </a:rPr>
              <a:t>whose goal is to automatically record the consumption</a:t>
            </a:r>
          </a:p>
          <a:p>
            <a:pPr marL="0" indent="0" algn="l">
              <a:buNone/>
            </a:pPr>
            <a:r>
              <a:rPr lang="en-US" sz="1800" b="0" i="0" u="none" strike="noStrike" baseline="0" dirty="0">
                <a:latin typeface="NimbusRomNo9L-Regu"/>
              </a:rPr>
              <a:t>of electric energy, gas and water for both monitoring and</a:t>
            </a:r>
          </a:p>
          <a:p>
            <a:pPr marL="0" indent="0" algn="l">
              <a:buNone/>
            </a:pPr>
            <a:r>
              <a:rPr lang="en-US" sz="1800" b="0" i="0" u="none" strike="noStrike" baseline="0" dirty="0">
                <a:latin typeface="NimbusRomNo9L-Regu"/>
              </a:rPr>
              <a:t>billing [1, 2]. Although smart meters are gradually replacing</a:t>
            </a:r>
          </a:p>
          <a:p>
            <a:pPr marL="0" indent="0" algn="l">
              <a:buNone/>
            </a:pPr>
            <a:r>
              <a:rPr lang="en-US" sz="1800" b="0" i="0" u="none" strike="noStrike" baseline="0" dirty="0">
                <a:latin typeface="NimbusRomNo9L-Regu"/>
              </a:rPr>
              <a:t>old meters, in many regions (especially in developing</a:t>
            </a:r>
          </a:p>
          <a:p>
            <a:pPr marL="0" indent="0" algn="l">
              <a:buNone/>
            </a:pPr>
            <a:r>
              <a:rPr lang="en-US" sz="1800" b="0" i="0" u="none" strike="noStrike" baseline="0" dirty="0">
                <a:latin typeface="NimbusRomNo9L-Regu"/>
              </a:rPr>
              <a:t>countries) the reading is still done manually in the field, on</a:t>
            </a:r>
          </a:p>
          <a:p>
            <a:pPr marL="0" indent="0" algn="l">
              <a:buNone/>
            </a:pPr>
            <a:r>
              <a:rPr lang="en-US" sz="1800" b="0" i="0" u="none" strike="noStrike" baseline="0" dirty="0">
                <a:latin typeface="NimbusRomNo9L-Regu"/>
              </a:rPr>
              <a:t>a monthly basis, by an employee of the service company who</a:t>
            </a:r>
          </a:p>
          <a:p>
            <a:pPr marL="0" indent="0" algn="l">
              <a:buNone/>
            </a:pPr>
            <a:r>
              <a:rPr lang="en-US" sz="1800" b="0" i="0" u="none" strike="noStrike" baseline="0" dirty="0">
                <a:latin typeface="NimbusRomNo9L-Regu"/>
              </a:rPr>
              <a:t>takes a picture as reading proof.</a:t>
            </a:r>
            <a:endParaRPr lang="en-IN" dirty="0"/>
          </a:p>
        </p:txBody>
      </p:sp>
      <p:pic>
        <p:nvPicPr>
          <p:cNvPr id="4" name="Picture 3">
            <a:extLst>
              <a:ext uri="{FF2B5EF4-FFF2-40B4-BE49-F238E27FC236}">
                <a16:creationId xmlns:a16="http://schemas.microsoft.com/office/drawing/2014/main" id="{BDE2A1E8-3EBA-4E33-930A-770BAE6A7480}"/>
              </a:ext>
            </a:extLst>
          </p:cNvPr>
          <p:cNvPicPr>
            <a:picLocks noChangeAspect="1"/>
          </p:cNvPicPr>
          <p:nvPr/>
        </p:nvPicPr>
        <p:blipFill>
          <a:blip r:embed="rId3"/>
          <a:stretch>
            <a:fillRect/>
          </a:stretch>
        </p:blipFill>
        <p:spPr>
          <a:xfrm>
            <a:off x="4916940" y="1438988"/>
            <a:ext cx="4633362" cy="457240"/>
          </a:xfrm>
          <a:prstGeom prst="rect">
            <a:avLst/>
          </a:prstGeom>
        </p:spPr>
      </p:pic>
      <p:pic>
        <p:nvPicPr>
          <p:cNvPr id="5" name="Picture 4" descr="3D technology art">
            <a:extLst>
              <a:ext uri="{FF2B5EF4-FFF2-40B4-BE49-F238E27FC236}">
                <a16:creationId xmlns:a16="http://schemas.microsoft.com/office/drawing/2014/main" id="{8E66BABE-9885-4C72-8F95-EEE45392C8D2}"/>
              </a:ext>
            </a:extLst>
          </p:cNvPr>
          <p:cNvPicPr>
            <a:picLocks noChangeAspect="1"/>
          </p:cNvPicPr>
          <p:nvPr/>
        </p:nvPicPr>
        <p:blipFill rotWithShape="1">
          <a:blip r:embed="rId4"/>
          <a:srcRect l="19561" r="35108" b="-1"/>
          <a:stretch/>
        </p:blipFill>
        <p:spPr>
          <a:xfrm>
            <a:off x="-28576"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 name="Footer Placeholder 2">
            <a:extLst>
              <a:ext uri="{FF2B5EF4-FFF2-40B4-BE49-F238E27FC236}">
                <a16:creationId xmlns:a16="http://schemas.microsoft.com/office/drawing/2014/main" id="{88CCFE9E-1640-49DC-9907-DA74ABB848F3}"/>
              </a:ext>
            </a:extLst>
          </p:cNvPr>
          <p:cNvSpPr>
            <a:spLocks noGrp="1"/>
          </p:cNvSpPr>
          <p:nvPr>
            <p:ph type="ftr" sz="quarter" idx="11"/>
          </p:nvPr>
        </p:nvSpPr>
        <p:spPr>
          <a:xfrm>
            <a:off x="4038600" y="6401270"/>
            <a:ext cx="4114800" cy="365125"/>
          </a:xfrm>
        </p:spPr>
        <p:txBody>
          <a:bodyPr/>
          <a:lstStyle/>
          <a:p>
            <a:r>
              <a:rPr lang="en-IN" dirty="0"/>
              <a:t>NIT HAMIRPUR</a:t>
            </a:r>
          </a:p>
        </p:txBody>
      </p:sp>
    </p:spTree>
    <p:extLst>
      <p:ext uri="{BB962C8B-B14F-4D97-AF65-F5344CB8AC3E}">
        <p14:creationId xmlns:p14="http://schemas.microsoft.com/office/powerpoint/2010/main" val="113389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8580F5-0E38-4AA0-9574-58F63246380C}"/>
              </a:ext>
            </a:extLst>
          </p:cNvPr>
          <p:cNvPicPr>
            <a:picLocks noChangeAspect="1"/>
          </p:cNvPicPr>
          <p:nvPr/>
        </p:nvPicPr>
        <p:blipFill>
          <a:blip r:embed="rId2"/>
          <a:stretch>
            <a:fillRect/>
          </a:stretch>
        </p:blipFill>
        <p:spPr>
          <a:xfrm>
            <a:off x="2427775" y="2174078"/>
            <a:ext cx="541067" cy="533446"/>
          </a:xfrm>
          <a:prstGeom prst="rect">
            <a:avLst/>
          </a:prstGeom>
        </p:spPr>
      </p:pic>
      <p:pic>
        <p:nvPicPr>
          <p:cNvPr id="6" name="Picture 5" descr="Text&#10;&#10;Description automatically generated">
            <a:extLst>
              <a:ext uri="{FF2B5EF4-FFF2-40B4-BE49-F238E27FC236}">
                <a16:creationId xmlns:a16="http://schemas.microsoft.com/office/drawing/2014/main" id="{C4A2FEFB-2A0E-4E4D-8411-40D436155064}"/>
              </a:ext>
            </a:extLst>
          </p:cNvPr>
          <p:cNvPicPr>
            <a:picLocks noChangeAspect="1"/>
          </p:cNvPicPr>
          <p:nvPr/>
        </p:nvPicPr>
        <p:blipFill rotWithShape="1">
          <a:blip r:embed="rId3">
            <a:extLst>
              <a:ext uri="{28A0092B-C50C-407E-A947-70E740481C1C}">
                <a14:useLocalDpi xmlns:a14="http://schemas.microsoft.com/office/drawing/2010/main" val="0"/>
              </a:ext>
            </a:extLst>
          </a:blip>
          <a:srcRect t="2430" r="-1" b="22796"/>
          <a:stretch/>
        </p:blipFill>
        <p:spPr>
          <a:xfrm>
            <a:off x="7259455" y="0"/>
            <a:ext cx="5415116"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pSp>
        <p:nvGrpSpPr>
          <p:cNvPr id="7" name="Group 6">
            <a:extLst>
              <a:ext uri="{FF2B5EF4-FFF2-40B4-BE49-F238E27FC236}">
                <a16:creationId xmlns:a16="http://schemas.microsoft.com/office/drawing/2014/main" id="{016C8C58-852D-48AC-A220-4BE5CA081A54}"/>
              </a:ext>
            </a:extLst>
          </p:cNvPr>
          <p:cNvGrpSpPr/>
          <p:nvPr/>
        </p:nvGrpSpPr>
        <p:grpSpPr>
          <a:xfrm>
            <a:off x="596297" y="2174078"/>
            <a:ext cx="1434807" cy="534036"/>
            <a:chOff x="0" y="822094"/>
            <a:chExt cx="1434807" cy="534036"/>
          </a:xfrm>
        </p:grpSpPr>
        <p:sp>
          <p:nvSpPr>
            <p:cNvPr id="8" name="Rectangle 7">
              <a:extLst>
                <a:ext uri="{FF2B5EF4-FFF2-40B4-BE49-F238E27FC236}">
                  <a16:creationId xmlns:a16="http://schemas.microsoft.com/office/drawing/2014/main" id="{9F609D52-C1A4-44D6-A3F4-A78FD8DE4FBA}"/>
                </a:ext>
              </a:extLst>
            </p:cNvPr>
            <p:cNvSpPr/>
            <p:nvPr/>
          </p:nvSpPr>
          <p:spPr>
            <a:xfrm flipH="1">
              <a:off x="0" y="822094"/>
              <a:ext cx="1398621" cy="53403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3EA407A8-1F7D-4E2C-8594-5079066F62F0}"/>
                </a:ext>
              </a:extLst>
            </p:cNvPr>
            <p:cNvSpPr txBox="1"/>
            <p:nvPr/>
          </p:nvSpPr>
          <p:spPr>
            <a:xfrm>
              <a:off x="36186" y="822094"/>
              <a:ext cx="1398621" cy="5340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pPr>
              <a:r>
                <a:rPr lang="en-IN" sz="3400" kern="1200" dirty="0"/>
                <a:t>What </a:t>
              </a:r>
              <a:endParaRPr lang="en-US" sz="3400" kern="1200" dirty="0"/>
            </a:p>
          </p:txBody>
        </p:sp>
      </p:grpSp>
      <p:sp>
        <p:nvSpPr>
          <p:cNvPr id="10" name="Title 1">
            <a:extLst>
              <a:ext uri="{FF2B5EF4-FFF2-40B4-BE49-F238E27FC236}">
                <a16:creationId xmlns:a16="http://schemas.microsoft.com/office/drawing/2014/main" id="{031B0B04-E1BE-46C9-866C-16FF429FEF1E}"/>
              </a:ext>
            </a:extLst>
          </p:cNvPr>
          <p:cNvSpPr>
            <a:spLocks noGrp="1"/>
          </p:cNvSpPr>
          <p:nvPr>
            <p:ph type="title"/>
          </p:nvPr>
        </p:nvSpPr>
        <p:spPr>
          <a:xfrm>
            <a:off x="838200" y="247210"/>
            <a:ext cx="5415116" cy="1325563"/>
          </a:xfrm>
        </p:spPr>
        <p:txBody>
          <a:bodyPr/>
          <a:lstStyle/>
          <a:p>
            <a:r>
              <a:rPr lang="en-IN" dirty="0"/>
              <a:t>Problem Statement</a:t>
            </a:r>
          </a:p>
        </p:txBody>
      </p:sp>
      <p:pic>
        <p:nvPicPr>
          <p:cNvPr id="11" name="Picture 10">
            <a:extLst>
              <a:ext uri="{FF2B5EF4-FFF2-40B4-BE49-F238E27FC236}">
                <a16:creationId xmlns:a16="http://schemas.microsoft.com/office/drawing/2014/main" id="{A26BBBA1-CABE-4D02-9CF4-E018BB691FD9}"/>
              </a:ext>
            </a:extLst>
          </p:cNvPr>
          <p:cNvPicPr>
            <a:picLocks noChangeAspect="1"/>
          </p:cNvPicPr>
          <p:nvPr/>
        </p:nvPicPr>
        <p:blipFill>
          <a:blip r:embed="rId4"/>
          <a:stretch>
            <a:fillRect/>
          </a:stretch>
        </p:blipFill>
        <p:spPr>
          <a:xfrm>
            <a:off x="483154" y="1115533"/>
            <a:ext cx="4633362" cy="457240"/>
          </a:xfrm>
          <a:prstGeom prst="rect">
            <a:avLst/>
          </a:prstGeom>
        </p:spPr>
      </p:pic>
      <p:sp>
        <p:nvSpPr>
          <p:cNvPr id="12" name="TextBox 11">
            <a:extLst>
              <a:ext uri="{FF2B5EF4-FFF2-40B4-BE49-F238E27FC236}">
                <a16:creationId xmlns:a16="http://schemas.microsoft.com/office/drawing/2014/main" id="{80AA13A3-BF3A-491E-9F72-C0D0FE4826D9}"/>
              </a:ext>
            </a:extLst>
          </p:cNvPr>
          <p:cNvSpPr txBox="1"/>
          <p:nvPr/>
        </p:nvSpPr>
        <p:spPr>
          <a:xfrm>
            <a:off x="3070368" y="2145286"/>
            <a:ext cx="4458571" cy="923330"/>
          </a:xfrm>
          <a:prstGeom prst="rect">
            <a:avLst/>
          </a:prstGeom>
          <a:noFill/>
        </p:spPr>
        <p:txBody>
          <a:bodyPr wrap="square" rtlCol="0">
            <a:spAutoFit/>
          </a:bodyPr>
          <a:lstStyle/>
          <a:p>
            <a:r>
              <a:rPr lang="en-US" sz="1800" dirty="0"/>
              <a:t>Using Machine Learning Techniques to</a:t>
            </a:r>
          </a:p>
          <a:p>
            <a:r>
              <a:rPr lang="en-US" sz="1800" dirty="0"/>
              <a:t>Identify the Meter Reading from an Image.</a:t>
            </a:r>
          </a:p>
          <a:p>
            <a:endParaRPr lang="en-IN" dirty="0"/>
          </a:p>
        </p:txBody>
      </p:sp>
      <p:grpSp>
        <p:nvGrpSpPr>
          <p:cNvPr id="13" name="Group 12">
            <a:extLst>
              <a:ext uri="{FF2B5EF4-FFF2-40B4-BE49-F238E27FC236}">
                <a16:creationId xmlns:a16="http://schemas.microsoft.com/office/drawing/2014/main" id="{5591F35D-BE15-4C09-ACF6-D9EE34187977}"/>
              </a:ext>
            </a:extLst>
          </p:cNvPr>
          <p:cNvGrpSpPr/>
          <p:nvPr/>
        </p:nvGrpSpPr>
        <p:grpSpPr>
          <a:xfrm>
            <a:off x="908209" y="2939143"/>
            <a:ext cx="5557905" cy="1197875"/>
            <a:chOff x="-4613072" y="2234821"/>
            <a:chExt cx="5606502" cy="1073040"/>
          </a:xfrm>
        </p:grpSpPr>
        <p:sp>
          <p:nvSpPr>
            <p:cNvPr id="14" name="Rectangle 13">
              <a:extLst>
                <a:ext uri="{FF2B5EF4-FFF2-40B4-BE49-F238E27FC236}">
                  <a16:creationId xmlns:a16="http://schemas.microsoft.com/office/drawing/2014/main" id="{1E6F3335-79E4-441C-AF24-81FCD0455235}"/>
                </a:ext>
              </a:extLst>
            </p:cNvPr>
            <p:cNvSpPr/>
            <p:nvPr/>
          </p:nvSpPr>
          <p:spPr>
            <a:xfrm>
              <a:off x="156008" y="2234821"/>
              <a:ext cx="837422" cy="7300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9C0F5719-B509-4E42-9D21-BAAC59DEAEB9}"/>
                </a:ext>
              </a:extLst>
            </p:cNvPr>
            <p:cNvSpPr txBox="1"/>
            <p:nvPr/>
          </p:nvSpPr>
          <p:spPr>
            <a:xfrm>
              <a:off x="-4613072" y="2577818"/>
              <a:ext cx="837422" cy="7300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pPr>
              <a:r>
                <a:rPr lang="en-IN" sz="3400" kern="1200" dirty="0"/>
                <a:t>Why</a:t>
              </a:r>
              <a:endParaRPr lang="en-US" sz="3400" kern="1200" dirty="0"/>
            </a:p>
          </p:txBody>
        </p:sp>
      </p:grpSp>
      <p:grpSp>
        <p:nvGrpSpPr>
          <p:cNvPr id="16" name="Group 15">
            <a:extLst>
              <a:ext uri="{FF2B5EF4-FFF2-40B4-BE49-F238E27FC236}">
                <a16:creationId xmlns:a16="http://schemas.microsoft.com/office/drawing/2014/main" id="{F1689394-E6CB-431F-98ED-6E513B1E4DD0}"/>
              </a:ext>
            </a:extLst>
          </p:cNvPr>
          <p:cNvGrpSpPr/>
          <p:nvPr/>
        </p:nvGrpSpPr>
        <p:grpSpPr>
          <a:xfrm>
            <a:off x="735354" y="4648535"/>
            <a:ext cx="1254691" cy="919951"/>
            <a:chOff x="0" y="3570273"/>
            <a:chExt cx="1254691" cy="919951"/>
          </a:xfrm>
        </p:grpSpPr>
        <p:sp>
          <p:nvSpPr>
            <p:cNvPr id="17" name="Rectangle 16">
              <a:extLst>
                <a:ext uri="{FF2B5EF4-FFF2-40B4-BE49-F238E27FC236}">
                  <a16:creationId xmlns:a16="http://schemas.microsoft.com/office/drawing/2014/main" id="{6C8B9D3F-41C1-4F67-A391-67BCAFEF7B48}"/>
                </a:ext>
              </a:extLst>
            </p:cNvPr>
            <p:cNvSpPr/>
            <p:nvPr/>
          </p:nvSpPr>
          <p:spPr>
            <a:xfrm>
              <a:off x="0" y="3570273"/>
              <a:ext cx="1254691" cy="9199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817869CB-8DD8-4294-AB28-4FDEB76F20F1}"/>
                </a:ext>
              </a:extLst>
            </p:cNvPr>
            <p:cNvSpPr txBox="1"/>
            <p:nvPr/>
          </p:nvSpPr>
          <p:spPr>
            <a:xfrm>
              <a:off x="0" y="3570273"/>
              <a:ext cx="1254691" cy="91995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pPr>
              <a:r>
                <a:rPr lang="en-IN" sz="3400" kern="1200" dirty="0"/>
                <a:t>How</a:t>
              </a:r>
            </a:p>
          </p:txBody>
        </p:sp>
      </p:grpSp>
      <p:sp>
        <p:nvSpPr>
          <p:cNvPr id="19" name="TextBox 18">
            <a:extLst>
              <a:ext uri="{FF2B5EF4-FFF2-40B4-BE49-F238E27FC236}">
                <a16:creationId xmlns:a16="http://schemas.microsoft.com/office/drawing/2014/main" id="{C114F60C-D835-44C6-9910-2F0F5D0E51F7}"/>
              </a:ext>
            </a:extLst>
          </p:cNvPr>
          <p:cNvSpPr txBox="1"/>
          <p:nvPr/>
        </p:nvSpPr>
        <p:spPr>
          <a:xfrm>
            <a:off x="3070368" y="3303258"/>
            <a:ext cx="5972432" cy="646331"/>
          </a:xfrm>
          <a:prstGeom prst="rect">
            <a:avLst/>
          </a:prstGeom>
          <a:noFill/>
        </p:spPr>
        <p:txBody>
          <a:bodyPr wrap="square" rtlCol="0">
            <a:spAutoFit/>
          </a:bodyPr>
          <a:lstStyle/>
          <a:p>
            <a:r>
              <a:rPr lang="en-IN" dirty="0"/>
              <a:t>Manual meter reading is a time consuming,</a:t>
            </a:r>
          </a:p>
          <a:p>
            <a:r>
              <a:rPr lang="en-IN" dirty="0"/>
              <a:t>error prone and hectic procedure.</a:t>
            </a:r>
          </a:p>
        </p:txBody>
      </p:sp>
      <p:sp>
        <p:nvSpPr>
          <p:cNvPr id="20" name="TextBox 19">
            <a:extLst>
              <a:ext uri="{FF2B5EF4-FFF2-40B4-BE49-F238E27FC236}">
                <a16:creationId xmlns:a16="http://schemas.microsoft.com/office/drawing/2014/main" id="{5F2B7498-C231-4C38-B8FE-40D742469B88}"/>
              </a:ext>
            </a:extLst>
          </p:cNvPr>
          <p:cNvSpPr txBox="1"/>
          <p:nvPr/>
        </p:nvSpPr>
        <p:spPr>
          <a:xfrm>
            <a:off x="3110841" y="4618744"/>
            <a:ext cx="4400288" cy="923330"/>
          </a:xfrm>
          <a:prstGeom prst="rect">
            <a:avLst/>
          </a:prstGeom>
          <a:noFill/>
        </p:spPr>
        <p:txBody>
          <a:bodyPr wrap="square" rtlCol="0">
            <a:spAutoFit/>
          </a:bodyPr>
          <a:lstStyle/>
          <a:p>
            <a:r>
              <a:rPr lang="en-IN" dirty="0"/>
              <a:t>By extending help in automating meter reading hence reducing time, effort and resources used.</a:t>
            </a:r>
          </a:p>
        </p:txBody>
      </p:sp>
      <p:pic>
        <p:nvPicPr>
          <p:cNvPr id="22" name="Picture 21">
            <a:extLst>
              <a:ext uri="{FF2B5EF4-FFF2-40B4-BE49-F238E27FC236}">
                <a16:creationId xmlns:a16="http://schemas.microsoft.com/office/drawing/2014/main" id="{5CDC378B-0F73-4118-A6DC-C096E9D93CF5}"/>
              </a:ext>
            </a:extLst>
          </p:cNvPr>
          <p:cNvPicPr>
            <a:picLocks noChangeAspect="1"/>
          </p:cNvPicPr>
          <p:nvPr/>
        </p:nvPicPr>
        <p:blipFill>
          <a:blip r:embed="rId5"/>
          <a:stretch>
            <a:fillRect/>
          </a:stretch>
        </p:blipFill>
        <p:spPr>
          <a:xfrm>
            <a:off x="2249705" y="3214494"/>
            <a:ext cx="861135" cy="685859"/>
          </a:xfrm>
          <a:prstGeom prst="rect">
            <a:avLst/>
          </a:prstGeom>
        </p:spPr>
      </p:pic>
      <p:pic>
        <p:nvPicPr>
          <p:cNvPr id="24" name="Picture 23">
            <a:extLst>
              <a:ext uri="{FF2B5EF4-FFF2-40B4-BE49-F238E27FC236}">
                <a16:creationId xmlns:a16="http://schemas.microsoft.com/office/drawing/2014/main" id="{76ECAA6D-D31E-44B7-806D-CA3D68656E87}"/>
              </a:ext>
            </a:extLst>
          </p:cNvPr>
          <p:cNvPicPr>
            <a:picLocks noChangeAspect="1"/>
          </p:cNvPicPr>
          <p:nvPr/>
        </p:nvPicPr>
        <p:blipFill>
          <a:blip r:embed="rId6"/>
          <a:stretch>
            <a:fillRect/>
          </a:stretch>
        </p:blipFill>
        <p:spPr>
          <a:xfrm>
            <a:off x="2378911" y="4648535"/>
            <a:ext cx="617273" cy="586791"/>
          </a:xfrm>
          <a:prstGeom prst="rect">
            <a:avLst/>
          </a:prstGeom>
        </p:spPr>
      </p:pic>
      <p:sp>
        <p:nvSpPr>
          <p:cNvPr id="25" name="Footer Placeholder 2">
            <a:extLst>
              <a:ext uri="{FF2B5EF4-FFF2-40B4-BE49-F238E27FC236}">
                <a16:creationId xmlns:a16="http://schemas.microsoft.com/office/drawing/2014/main" id="{56E5F2FE-8346-4E51-BD42-ADCE3354DAAE}"/>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331162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0BEC9D4F-928E-49B8-A5B3-84353D206FE0}"/>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State of the Art</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54647AE-5103-5140-A6BB-0FE9033A4064}"/>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IN" dirty="0">
                <a:solidFill>
                  <a:srgbClr val="333333"/>
                </a:solidFill>
                <a:latin typeface="Arial" panose="020B0604020202020204" pitchFamily="34" charset="0"/>
              </a:rPr>
              <a:t>R. </a:t>
            </a:r>
            <a:r>
              <a:rPr lang="en-IN" dirty="0" err="1">
                <a:solidFill>
                  <a:srgbClr val="333333"/>
                </a:solidFill>
                <a:latin typeface="Arial" panose="020B0604020202020204" pitchFamily="34" charset="0"/>
              </a:rPr>
              <a:t>Laroca</a:t>
            </a:r>
            <a:r>
              <a:rPr lang="en-US" dirty="0"/>
              <a:t> et al. [1] approach consist of three main stages </a:t>
            </a:r>
          </a:p>
          <a:p>
            <a:pPr lvl="1"/>
            <a:r>
              <a:rPr lang="en-US" b="1" dirty="0"/>
              <a:t>First stage: </a:t>
            </a:r>
            <a:r>
              <a:rPr lang="en-US" dirty="0"/>
              <a:t>Counter Detection </a:t>
            </a:r>
          </a:p>
          <a:p>
            <a:pPr lvl="1"/>
            <a:r>
              <a:rPr lang="en-US" b="1" dirty="0"/>
              <a:t>Second stage: </a:t>
            </a:r>
            <a:r>
              <a:rPr lang="en-US" dirty="0"/>
              <a:t>Corner detection and counter classification</a:t>
            </a:r>
          </a:p>
          <a:p>
            <a:pPr lvl="1"/>
            <a:r>
              <a:rPr lang="en-US" b="1" dirty="0"/>
              <a:t>Third stage</a:t>
            </a:r>
            <a:r>
              <a:rPr lang="en-US" dirty="0"/>
              <a:t>: Counter Recognition</a:t>
            </a:r>
          </a:p>
        </p:txBody>
      </p:sp>
      <p:sp>
        <p:nvSpPr>
          <p:cNvPr id="4" name="Footer Placeholder 3">
            <a:extLst>
              <a:ext uri="{FF2B5EF4-FFF2-40B4-BE49-F238E27FC236}">
                <a16:creationId xmlns:a16="http://schemas.microsoft.com/office/drawing/2014/main" id="{20764C3A-59D9-426D-8BDF-9B8E1CA5EF68}"/>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NIT HAMIRPUR</a:t>
            </a:r>
          </a:p>
        </p:txBody>
      </p:sp>
    </p:spTree>
    <p:extLst>
      <p:ext uri="{BB962C8B-B14F-4D97-AF65-F5344CB8AC3E}">
        <p14:creationId xmlns:p14="http://schemas.microsoft.com/office/powerpoint/2010/main" val="185325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A9DB0-2C52-4F75-A56B-0CFC739C65C1}"/>
              </a:ext>
            </a:extLst>
          </p:cNvPr>
          <p:cNvPicPr>
            <a:picLocks noChangeAspect="1"/>
          </p:cNvPicPr>
          <p:nvPr/>
        </p:nvPicPr>
        <p:blipFill rotWithShape="1">
          <a:blip r:embed="rId3"/>
          <a:srcRect l="1747" t="8679" r="861" b="2308"/>
          <a:stretch/>
        </p:blipFill>
        <p:spPr>
          <a:xfrm>
            <a:off x="268941" y="2741643"/>
            <a:ext cx="10981765" cy="2587378"/>
          </a:xfrm>
          <a:prstGeom prst="rect">
            <a:avLst/>
          </a:prstGeom>
        </p:spPr>
      </p:pic>
      <p:sp>
        <p:nvSpPr>
          <p:cNvPr id="8" name="Title 1">
            <a:extLst>
              <a:ext uri="{FF2B5EF4-FFF2-40B4-BE49-F238E27FC236}">
                <a16:creationId xmlns:a16="http://schemas.microsoft.com/office/drawing/2014/main" id="{8DE8EFFD-A7D7-4FE3-B3B8-380AF78DA13D}"/>
              </a:ext>
            </a:extLst>
          </p:cNvPr>
          <p:cNvSpPr txBox="1">
            <a:spLocks/>
          </p:cNvSpPr>
          <p:nvPr/>
        </p:nvSpPr>
        <p:spPr>
          <a:xfrm>
            <a:off x="838200" y="5706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Method used</a:t>
            </a:r>
          </a:p>
        </p:txBody>
      </p:sp>
      <p:pic>
        <p:nvPicPr>
          <p:cNvPr id="9" name="Picture 8">
            <a:extLst>
              <a:ext uri="{FF2B5EF4-FFF2-40B4-BE49-F238E27FC236}">
                <a16:creationId xmlns:a16="http://schemas.microsoft.com/office/drawing/2014/main" id="{01A2CCB9-6490-42CD-BB66-3014FF50FD9A}"/>
              </a:ext>
            </a:extLst>
          </p:cNvPr>
          <p:cNvPicPr>
            <a:picLocks noChangeAspect="1"/>
          </p:cNvPicPr>
          <p:nvPr/>
        </p:nvPicPr>
        <p:blipFill>
          <a:blip r:embed="rId4"/>
          <a:stretch>
            <a:fillRect/>
          </a:stretch>
        </p:blipFill>
        <p:spPr>
          <a:xfrm>
            <a:off x="456179" y="1438989"/>
            <a:ext cx="4633362" cy="457240"/>
          </a:xfrm>
          <a:prstGeom prst="rect">
            <a:avLst/>
          </a:prstGeom>
        </p:spPr>
      </p:pic>
      <p:sp>
        <p:nvSpPr>
          <p:cNvPr id="10" name="Footer Placeholder 2">
            <a:extLst>
              <a:ext uri="{FF2B5EF4-FFF2-40B4-BE49-F238E27FC236}">
                <a16:creationId xmlns:a16="http://schemas.microsoft.com/office/drawing/2014/main" id="{CC32DE98-6C3F-408B-BBD9-E28104A9519C}"/>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370174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0E9A-9B92-4B4B-B4F1-F03EA36EB5D0}"/>
              </a:ext>
            </a:extLst>
          </p:cNvPr>
          <p:cNvSpPr>
            <a:spLocks noGrp="1"/>
          </p:cNvSpPr>
          <p:nvPr>
            <p:ph type="title"/>
          </p:nvPr>
        </p:nvSpPr>
        <p:spPr/>
        <p:txBody>
          <a:bodyPr/>
          <a:lstStyle/>
          <a:p>
            <a:r>
              <a:rPr lang="en-IN" dirty="0"/>
              <a:t>State of the Art</a:t>
            </a:r>
          </a:p>
        </p:txBody>
      </p:sp>
      <p:sp>
        <p:nvSpPr>
          <p:cNvPr id="3" name="Content Placeholder 2">
            <a:extLst>
              <a:ext uri="{FF2B5EF4-FFF2-40B4-BE49-F238E27FC236}">
                <a16:creationId xmlns:a16="http://schemas.microsoft.com/office/drawing/2014/main" id="{BAB3AEF3-7AAD-446D-9D5F-63BE68863B3D}"/>
              </a:ext>
            </a:extLst>
          </p:cNvPr>
          <p:cNvSpPr>
            <a:spLocks noGrp="1"/>
          </p:cNvSpPr>
          <p:nvPr>
            <p:ph idx="1"/>
          </p:nvPr>
        </p:nvSpPr>
        <p:spPr/>
        <p:txBody>
          <a:bodyPr/>
          <a:lstStyle/>
          <a:p>
            <a:r>
              <a:rPr lang="en-IN" dirty="0" err="1"/>
              <a:t>Rayson</a:t>
            </a:r>
            <a:r>
              <a:rPr lang="en-IN" dirty="0"/>
              <a:t> </a:t>
            </a:r>
            <a:r>
              <a:rPr lang="en-IN" dirty="0" err="1"/>
              <a:t>Laroca</a:t>
            </a:r>
            <a:r>
              <a:rPr lang="en-IN" dirty="0"/>
              <a:t> et al uses two stage approach for AMR and used UFPR-AMR dataset.</a:t>
            </a:r>
          </a:p>
          <a:p>
            <a:pPr lvl="1"/>
            <a:r>
              <a:rPr lang="en-IN" b="1" dirty="0"/>
              <a:t>Detect the counter region </a:t>
            </a:r>
            <a:r>
              <a:rPr lang="en-US" dirty="0"/>
              <a:t>employs a smaller version of the YOLO object detector, called Fast-YOLO,14 for counter detection</a:t>
            </a:r>
            <a:endParaRPr lang="en-IN" b="1" dirty="0"/>
          </a:p>
          <a:p>
            <a:pPr lvl="1"/>
            <a:r>
              <a:rPr lang="en-IN" b="1" dirty="0"/>
              <a:t>Digit segmentation and recognition </a:t>
            </a:r>
            <a:r>
              <a:rPr lang="en-IN" dirty="0"/>
              <a:t>evaluate by three CNN-based approaches</a:t>
            </a:r>
          </a:p>
          <a:p>
            <a:pPr lvl="3"/>
            <a:r>
              <a:rPr lang="en-IN" b="1" dirty="0"/>
              <a:t>CR-NET </a:t>
            </a:r>
          </a:p>
          <a:p>
            <a:pPr lvl="3"/>
            <a:r>
              <a:rPr lang="en-IN" b="1" dirty="0"/>
              <a:t>Multi-Task Learning</a:t>
            </a:r>
          </a:p>
          <a:p>
            <a:pPr lvl="3"/>
            <a:r>
              <a:rPr lang="en-IN" b="1" dirty="0"/>
              <a:t>Convolutional Recurrent Neural Network</a:t>
            </a:r>
          </a:p>
          <a:p>
            <a:pPr lvl="3"/>
            <a:endParaRPr lang="en-IN" b="1" dirty="0"/>
          </a:p>
          <a:p>
            <a:pPr lvl="3"/>
            <a:endParaRPr lang="en-IN" b="1" dirty="0"/>
          </a:p>
        </p:txBody>
      </p:sp>
      <p:pic>
        <p:nvPicPr>
          <p:cNvPr id="4" name="Picture 3">
            <a:extLst>
              <a:ext uri="{FF2B5EF4-FFF2-40B4-BE49-F238E27FC236}">
                <a16:creationId xmlns:a16="http://schemas.microsoft.com/office/drawing/2014/main" id="{41B92540-5351-4DE0-B62F-A0265B5E1956}"/>
              </a:ext>
            </a:extLst>
          </p:cNvPr>
          <p:cNvPicPr>
            <a:picLocks noChangeAspect="1"/>
          </p:cNvPicPr>
          <p:nvPr/>
        </p:nvPicPr>
        <p:blipFill>
          <a:blip r:embed="rId3"/>
          <a:stretch>
            <a:fillRect/>
          </a:stretch>
        </p:blipFill>
        <p:spPr>
          <a:xfrm>
            <a:off x="400196" y="1233448"/>
            <a:ext cx="4633362" cy="457240"/>
          </a:xfrm>
          <a:prstGeom prst="rect">
            <a:avLst/>
          </a:prstGeom>
        </p:spPr>
      </p:pic>
      <p:sp>
        <p:nvSpPr>
          <p:cNvPr id="5" name="Footer Placeholder 2">
            <a:extLst>
              <a:ext uri="{FF2B5EF4-FFF2-40B4-BE49-F238E27FC236}">
                <a16:creationId xmlns:a16="http://schemas.microsoft.com/office/drawing/2014/main" id="{87A8F40C-6E90-484C-BA99-787F10792D35}"/>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47318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BE0FE-CBE6-4E26-875C-A5CCCB5C61C5}"/>
              </a:ext>
            </a:extLst>
          </p:cNvPr>
          <p:cNvSpPr>
            <a:spLocks noGrp="1"/>
          </p:cNvSpPr>
          <p:nvPr>
            <p:ph type="title"/>
          </p:nvPr>
        </p:nvSpPr>
        <p:spPr/>
        <p:txBody>
          <a:bodyPr/>
          <a:lstStyle/>
          <a:p>
            <a:r>
              <a:rPr lang="en-IN" dirty="0"/>
              <a:t>Method Used</a:t>
            </a:r>
          </a:p>
        </p:txBody>
      </p:sp>
      <p:pic>
        <p:nvPicPr>
          <p:cNvPr id="4" name="Picture 3">
            <a:extLst>
              <a:ext uri="{FF2B5EF4-FFF2-40B4-BE49-F238E27FC236}">
                <a16:creationId xmlns:a16="http://schemas.microsoft.com/office/drawing/2014/main" id="{B1A78F7D-D61E-4FA7-93C5-C5392115EC33}"/>
              </a:ext>
            </a:extLst>
          </p:cNvPr>
          <p:cNvPicPr>
            <a:picLocks noChangeAspect="1"/>
          </p:cNvPicPr>
          <p:nvPr/>
        </p:nvPicPr>
        <p:blipFill>
          <a:blip r:embed="rId2"/>
          <a:stretch>
            <a:fillRect/>
          </a:stretch>
        </p:blipFill>
        <p:spPr>
          <a:xfrm>
            <a:off x="364151" y="1309679"/>
            <a:ext cx="4633362" cy="457240"/>
          </a:xfrm>
          <a:prstGeom prst="rect">
            <a:avLst/>
          </a:prstGeom>
        </p:spPr>
      </p:pic>
      <p:pic>
        <p:nvPicPr>
          <p:cNvPr id="9" name="Picture 8">
            <a:extLst>
              <a:ext uri="{FF2B5EF4-FFF2-40B4-BE49-F238E27FC236}">
                <a16:creationId xmlns:a16="http://schemas.microsoft.com/office/drawing/2014/main" id="{7A1F3B15-5A5B-4921-95A5-D61722522C9A}"/>
              </a:ext>
            </a:extLst>
          </p:cNvPr>
          <p:cNvPicPr>
            <a:picLocks noChangeAspect="1"/>
          </p:cNvPicPr>
          <p:nvPr/>
        </p:nvPicPr>
        <p:blipFill>
          <a:blip r:embed="rId3"/>
          <a:stretch>
            <a:fillRect/>
          </a:stretch>
        </p:blipFill>
        <p:spPr>
          <a:xfrm>
            <a:off x="1785313" y="2442512"/>
            <a:ext cx="3910414" cy="2993592"/>
          </a:xfrm>
          <a:prstGeom prst="rect">
            <a:avLst/>
          </a:prstGeom>
        </p:spPr>
      </p:pic>
      <p:pic>
        <p:nvPicPr>
          <p:cNvPr id="13" name="Picture 12">
            <a:extLst>
              <a:ext uri="{FF2B5EF4-FFF2-40B4-BE49-F238E27FC236}">
                <a16:creationId xmlns:a16="http://schemas.microsoft.com/office/drawing/2014/main" id="{015ECB32-CE58-43E5-9F84-92847A4CBF38}"/>
              </a:ext>
            </a:extLst>
          </p:cNvPr>
          <p:cNvPicPr>
            <a:picLocks noChangeAspect="1"/>
          </p:cNvPicPr>
          <p:nvPr/>
        </p:nvPicPr>
        <p:blipFill>
          <a:blip r:embed="rId4"/>
          <a:stretch>
            <a:fillRect/>
          </a:stretch>
        </p:blipFill>
        <p:spPr>
          <a:xfrm>
            <a:off x="8379891" y="3835177"/>
            <a:ext cx="2435934" cy="448405"/>
          </a:xfrm>
          <a:prstGeom prst="rect">
            <a:avLst/>
          </a:prstGeom>
        </p:spPr>
      </p:pic>
      <p:sp>
        <p:nvSpPr>
          <p:cNvPr id="14" name="TextBox 13">
            <a:extLst>
              <a:ext uri="{FF2B5EF4-FFF2-40B4-BE49-F238E27FC236}">
                <a16:creationId xmlns:a16="http://schemas.microsoft.com/office/drawing/2014/main" id="{57A2CA5E-535B-41F1-B619-142D492AC221}"/>
              </a:ext>
            </a:extLst>
          </p:cNvPr>
          <p:cNvSpPr txBox="1"/>
          <p:nvPr/>
        </p:nvSpPr>
        <p:spPr>
          <a:xfrm>
            <a:off x="9055460" y="4578577"/>
            <a:ext cx="1617785" cy="369332"/>
          </a:xfrm>
          <a:prstGeom prst="rect">
            <a:avLst/>
          </a:prstGeom>
          <a:noFill/>
        </p:spPr>
        <p:txBody>
          <a:bodyPr wrap="square" rtlCol="0">
            <a:spAutoFit/>
          </a:bodyPr>
          <a:lstStyle/>
          <a:p>
            <a:r>
              <a:rPr lang="en-IN" dirty="0"/>
              <a:t>[0 0 1 2 7]</a:t>
            </a:r>
          </a:p>
        </p:txBody>
      </p:sp>
      <p:sp>
        <p:nvSpPr>
          <p:cNvPr id="16" name="TextBox 15">
            <a:extLst>
              <a:ext uri="{FF2B5EF4-FFF2-40B4-BE49-F238E27FC236}">
                <a16:creationId xmlns:a16="http://schemas.microsoft.com/office/drawing/2014/main" id="{1CDD2E8D-686A-4837-B840-8CE58CE26EA2}"/>
              </a:ext>
            </a:extLst>
          </p:cNvPr>
          <p:cNvSpPr txBox="1"/>
          <p:nvPr/>
        </p:nvSpPr>
        <p:spPr>
          <a:xfrm>
            <a:off x="8200469" y="5436104"/>
            <a:ext cx="6094324" cy="369332"/>
          </a:xfrm>
          <a:prstGeom prst="rect">
            <a:avLst/>
          </a:prstGeom>
          <a:noFill/>
        </p:spPr>
        <p:txBody>
          <a:bodyPr wrap="square">
            <a:spAutoFit/>
          </a:bodyPr>
          <a:lstStyle/>
          <a:p>
            <a:r>
              <a:rPr lang="en-US" sz="1800" b="0" i="0" u="none" strike="noStrike" baseline="0" dirty="0">
                <a:latin typeface="NimbusRomNo9L-Regu"/>
              </a:rPr>
              <a:t>Results obtained by the CR-NET</a:t>
            </a:r>
            <a:endParaRPr lang="en-IN" dirty="0"/>
          </a:p>
        </p:txBody>
      </p:sp>
      <p:pic>
        <p:nvPicPr>
          <p:cNvPr id="18" name="Picture 17">
            <a:extLst>
              <a:ext uri="{FF2B5EF4-FFF2-40B4-BE49-F238E27FC236}">
                <a16:creationId xmlns:a16="http://schemas.microsoft.com/office/drawing/2014/main" id="{5F50A5BB-2F9E-49E7-8B13-AB33221B91EE}"/>
              </a:ext>
            </a:extLst>
          </p:cNvPr>
          <p:cNvPicPr>
            <a:picLocks noChangeAspect="1"/>
          </p:cNvPicPr>
          <p:nvPr/>
        </p:nvPicPr>
        <p:blipFill>
          <a:blip r:embed="rId5"/>
          <a:stretch>
            <a:fillRect/>
          </a:stretch>
        </p:blipFill>
        <p:spPr>
          <a:xfrm>
            <a:off x="5957454" y="330454"/>
            <a:ext cx="5870395" cy="1711656"/>
          </a:xfrm>
          <a:prstGeom prst="rect">
            <a:avLst/>
          </a:prstGeom>
        </p:spPr>
      </p:pic>
      <p:sp>
        <p:nvSpPr>
          <p:cNvPr id="20" name="Arrow: Right 19">
            <a:extLst>
              <a:ext uri="{FF2B5EF4-FFF2-40B4-BE49-F238E27FC236}">
                <a16:creationId xmlns:a16="http://schemas.microsoft.com/office/drawing/2014/main" id="{BBC651BF-475C-44B1-9ED5-9F87E61AAAF4}"/>
              </a:ext>
            </a:extLst>
          </p:cNvPr>
          <p:cNvSpPr/>
          <p:nvPr/>
        </p:nvSpPr>
        <p:spPr>
          <a:xfrm>
            <a:off x="6736539" y="3939308"/>
            <a:ext cx="489528" cy="24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6E5BE96-049A-45D7-93F0-DB409712D83A}"/>
              </a:ext>
            </a:extLst>
          </p:cNvPr>
          <p:cNvSpPr txBox="1"/>
          <p:nvPr/>
        </p:nvSpPr>
        <p:spPr>
          <a:xfrm>
            <a:off x="1396692" y="5927031"/>
            <a:ext cx="5521056" cy="369332"/>
          </a:xfrm>
          <a:prstGeom prst="rect">
            <a:avLst/>
          </a:prstGeom>
          <a:noFill/>
        </p:spPr>
        <p:txBody>
          <a:bodyPr wrap="square">
            <a:spAutoFit/>
          </a:bodyPr>
          <a:lstStyle/>
          <a:p>
            <a:r>
              <a:rPr lang="en-US" sz="1800" b="0" i="0" u="none" strike="noStrike" baseline="0" dirty="0">
                <a:latin typeface="NimbusRomNo9L-Regu"/>
              </a:rPr>
              <a:t>counter detection obtained with the Fast-YOLO model.</a:t>
            </a:r>
            <a:endParaRPr lang="en-IN" dirty="0"/>
          </a:p>
        </p:txBody>
      </p:sp>
      <p:sp>
        <p:nvSpPr>
          <p:cNvPr id="24" name="Footer Placeholder 2">
            <a:extLst>
              <a:ext uri="{FF2B5EF4-FFF2-40B4-BE49-F238E27FC236}">
                <a16:creationId xmlns:a16="http://schemas.microsoft.com/office/drawing/2014/main" id="{E9953396-F901-46CB-82C0-555BEB8F6128}"/>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194981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P spid="20"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9104-BE22-4331-B8C1-DF2D07524E54}"/>
              </a:ext>
            </a:extLst>
          </p:cNvPr>
          <p:cNvSpPr>
            <a:spLocks noGrp="1"/>
          </p:cNvSpPr>
          <p:nvPr>
            <p:ph type="title"/>
          </p:nvPr>
        </p:nvSpPr>
        <p:spPr/>
        <p:txBody>
          <a:bodyPr/>
          <a:lstStyle/>
          <a:p>
            <a:r>
              <a:rPr lang="en-IN" dirty="0"/>
              <a:t>About Dataset</a:t>
            </a:r>
          </a:p>
        </p:txBody>
      </p:sp>
      <p:sp>
        <p:nvSpPr>
          <p:cNvPr id="3" name="Content Placeholder 2">
            <a:extLst>
              <a:ext uri="{FF2B5EF4-FFF2-40B4-BE49-F238E27FC236}">
                <a16:creationId xmlns:a16="http://schemas.microsoft.com/office/drawing/2014/main" id="{EA70B46C-8E81-4843-8E5E-62859B9843C1}"/>
              </a:ext>
            </a:extLst>
          </p:cNvPr>
          <p:cNvSpPr>
            <a:spLocks noGrp="1"/>
          </p:cNvSpPr>
          <p:nvPr>
            <p:ph idx="1"/>
          </p:nvPr>
        </p:nvSpPr>
        <p:spPr>
          <a:xfrm>
            <a:off x="838200" y="1974921"/>
            <a:ext cx="10515600" cy="4351338"/>
          </a:xfrm>
        </p:spPr>
        <p:txBody>
          <a:bodyPr/>
          <a:lstStyle/>
          <a:p>
            <a:r>
              <a:rPr lang="en-IN" dirty="0"/>
              <a:t>The AMR dataset(private) contains more than 10,000 images of meter readings.</a:t>
            </a:r>
          </a:p>
          <a:p>
            <a:r>
              <a:rPr lang="en-IN" dirty="0"/>
              <a:t>The AMR dataset composed of images captured in unconstraint environment  including blur (due to camera in motion), scale variation, reflections, shadows, occlusions etc.</a:t>
            </a:r>
          </a:p>
          <a:p>
            <a:r>
              <a:rPr lang="en-IN" dirty="0"/>
              <a:t>The images have resolution of 3072 x 4096 or 2992 x 4000.</a:t>
            </a:r>
          </a:p>
          <a:p>
            <a:r>
              <a:rPr lang="en-IN" dirty="0"/>
              <a:t>Initially, I have manually labelled 94 meter readings for training and testing.</a:t>
            </a:r>
          </a:p>
        </p:txBody>
      </p:sp>
      <p:pic>
        <p:nvPicPr>
          <p:cNvPr id="4" name="Picture 3">
            <a:extLst>
              <a:ext uri="{FF2B5EF4-FFF2-40B4-BE49-F238E27FC236}">
                <a16:creationId xmlns:a16="http://schemas.microsoft.com/office/drawing/2014/main" id="{A87DDF46-18FA-4B23-A0F0-E9482059600E}"/>
              </a:ext>
            </a:extLst>
          </p:cNvPr>
          <p:cNvPicPr>
            <a:picLocks noChangeAspect="1"/>
          </p:cNvPicPr>
          <p:nvPr/>
        </p:nvPicPr>
        <p:blipFill>
          <a:blip r:embed="rId2"/>
          <a:stretch>
            <a:fillRect/>
          </a:stretch>
        </p:blipFill>
        <p:spPr>
          <a:xfrm>
            <a:off x="483154" y="1300917"/>
            <a:ext cx="4633362" cy="457240"/>
          </a:xfrm>
          <a:prstGeom prst="rect">
            <a:avLst/>
          </a:prstGeom>
        </p:spPr>
      </p:pic>
      <p:sp>
        <p:nvSpPr>
          <p:cNvPr id="5" name="Footer Placeholder 2">
            <a:extLst>
              <a:ext uri="{FF2B5EF4-FFF2-40B4-BE49-F238E27FC236}">
                <a16:creationId xmlns:a16="http://schemas.microsoft.com/office/drawing/2014/main" id="{1C390B67-0429-4E03-84E6-2B1B130BD8DC}"/>
              </a:ext>
            </a:extLst>
          </p:cNvPr>
          <p:cNvSpPr>
            <a:spLocks noGrp="1"/>
          </p:cNvSpPr>
          <p:nvPr>
            <p:ph type="ftr" sz="quarter" idx="11"/>
          </p:nvPr>
        </p:nvSpPr>
        <p:spPr>
          <a:xfrm>
            <a:off x="4038600" y="6356350"/>
            <a:ext cx="4114800" cy="365125"/>
          </a:xfrm>
        </p:spPr>
        <p:txBody>
          <a:bodyPr/>
          <a:lstStyle/>
          <a:p>
            <a:r>
              <a:rPr lang="en-IN" dirty="0"/>
              <a:t>NIT HAMIRPUR</a:t>
            </a:r>
          </a:p>
        </p:txBody>
      </p:sp>
    </p:spTree>
    <p:extLst>
      <p:ext uri="{BB962C8B-B14F-4D97-AF65-F5344CB8AC3E}">
        <p14:creationId xmlns:p14="http://schemas.microsoft.com/office/powerpoint/2010/main" val="32130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5193</TotalTime>
  <Words>1321</Words>
  <Application>Microsoft Office PowerPoint</Application>
  <PresentationFormat>Widescreen</PresentationFormat>
  <Paragraphs>170</Paragraphs>
  <Slides>20</Slides>
  <Notes>11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Arial</vt:lpstr>
      <vt:lpstr>Calibri</vt:lpstr>
      <vt:lpstr>Calibri Light</vt:lpstr>
      <vt:lpstr>CMR12</vt:lpstr>
      <vt:lpstr>Courier New</vt:lpstr>
      <vt:lpstr>Lato</vt:lpstr>
      <vt:lpstr>NimbusRomNo9L-Regu</vt:lpstr>
      <vt:lpstr>Times New Roman</vt:lpstr>
      <vt:lpstr>Wingdings</vt:lpstr>
      <vt:lpstr>Office Theme</vt:lpstr>
      <vt:lpstr>PowerPoint Presentation</vt:lpstr>
      <vt:lpstr>Overview  </vt:lpstr>
      <vt:lpstr>Introduction</vt:lpstr>
      <vt:lpstr>Problem Statement</vt:lpstr>
      <vt:lpstr>State of the Art</vt:lpstr>
      <vt:lpstr>PowerPoint Presentation</vt:lpstr>
      <vt:lpstr>State of the Art</vt:lpstr>
      <vt:lpstr>Method Used</vt:lpstr>
      <vt:lpstr>About Dataset</vt:lpstr>
      <vt:lpstr>Preparing labelled dataset.</vt:lpstr>
      <vt:lpstr>PowerPoint Presentation</vt:lpstr>
      <vt:lpstr>Implementation</vt:lpstr>
      <vt:lpstr>Setup</vt:lpstr>
      <vt:lpstr>Example:</vt:lpstr>
      <vt:lpstr>Results</vt:lpstr>
      <vt:lpstr>Image Segmentation</vt:lpstr>
      <vt:lpstr>Digit Recognition</vt:lpstr>
      <vt:lpstr>Further Applications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gupta</dc:creator>
  <cp:lastModifiedBy>ritesh gupta</cp:lastModifiedBy>
  <cp:revision>3</cp:revision>
  <dcterms:created xsi:type="dcterms:W3CDTF">2022-03-19T04:02:34Z</dcterms:created>
  <dcterms:modified xsi:type="dcterms:W3CDTF">2022-03-22T18:35:47Z</dcterms:modified>
</cp:coreProperties>
</file>